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3"/>
  </p:notesMasterIdLst>
  <p:sldIdLst>
    <p:sldId id="256" r:id="rId2"/>
    <p:sldId id="265" r:id="rId3"/>
    <p:sldId id="316" r:id="rId4"/>
    <p:sldId id="317" r:id="rId5"/>
    <p:sldId id="257" r:id="rId6"/>
    <p:sldId id="311" r:id="rId7"/>
    <p:sldId id="264" r:id="rId8"/>
    <p:sldId id="266" r:id="rId9"/>
    <p:sldId id="430" r:id="rId10"/>
    <p:sldId id="263" r:id="rId11"/>
    <p:sldId id="267" r:id="rId12"/>
    <p:sldId id="283" r:id="rId13"/>
    <p:sldId id="312" r:id="rId14"/>
    <p:sldId id="284" r:id="rId15"/>
    <p:sldId id="285" r:id="rId16"/>
    <p:sldId id="292" r:id="rId17"/>
    <p:sldId id="313" r:id="rId18"/>
    <p:sldId id="293" r:id="rId19"/>
    <p:sldId id="294" r:id="rId20"/>
    <p:sldId id="314" r:id="rId21"/>
    <p:sldId id="295" r:id="rId22"/>
    <p:sldId id="315" r:id="rId23"/>
    <p:sldId id="296" r:id="rId24"/>
    <p:sldId id="318" r:id="rId25"/>
    <p:sldId id="320" r:id="rId26"/>
    <p:sldId id="321" r:id="rId27"/>
    <p:sldId id="322" r:id="rId28"/>
    <p:sldId id="323" r:id="rId29"/>
    <p:sldId id="324" r:id="rId30"/>
    <p:sldId id="325" r:id="rId31"/>
    <p:sldId id="326" r:id="rId32"/>
    <p:sldId id="327" r:id="rId33"/>
    <p:sldId id="328" r:id="rId34"/>
    <p:sldId id="374" r:id="rId35"/>
    <p:sldId id="343" r:id="rId36"/>
    <p:sldId id="344"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77" r:id="rId58"/>
    <p:sldId id="378" r:id="rId59"/>
    <p:sldId id="379" r:id="rId60"/>
    <p:sldId id="380" r:id="rId61"/>
    <p:sldId id="381" r:id="rId62"/>
    <p:sldId id="382" r:id="rId63"/>
    <p:sldId id="383" r:id="rId64"/>
    <p:sldId id="384" r:id="rId65"/>
    <p:sldId id="385" r:id="rId66"/>
    <p:sldId id="386" r:id="rId67"/>
    <p:sldId id="387" r:id="rId68"/>
    <p:sldId id="388" r:id="rId69"/>
    <p:sldId id="402" r:id="rId70"/>
    <p:sldId id="389" r:id="rId71"/>
    <p:sldId id="390" r:id="rId72"/>
    <p:sldId id="391" r:id="rId73"/>
    <p:sldId id="392" r:id="rId74"/>
    <p:sldId id="393" r:id="rId75"/>
    <p:sldId id="394" r:id="rId76"/>
    <p:sldId id="395" r:id="rId77"/>
    <p:sldId id="396" r:id="rId78"/>
    <p:sldId id="397" r:id="rId79"/>
    <p:sldId id="398" r:id="rId80"/>
    <p:sldId id="409" r:id="rId81"/>
    <p:sldId id="410" r:id="rId82"/>
    <p:sldId id="411" r:id="rId83"/>
    <p:sldId id="412" r:id="rId84"/>
    <p:sldId id="413" r:id="rId85"/>
    <p:sldId id="414" r:id="rId86"/>
    <p:sldId id="415" r:id="rId87"/>
    <p:sldId id="416" r:id="rId88"/>
    <p:sldId id="417" r:id="rId89"/>
    <p:sldId id="418" r:id="rId90"/>
    <p:sldId id="419" r:id="rId91"/>
    <p:sldId id="420" r:id="rId92"/>
    <p:sldId id="421" r:id="rId93"/>
    <p:sldId id="422" r:id="rId94"/>
    <p:sldId id="423" r:id="rId95"/>
    <p:sldId id="424" r:id="rId96"/>
    <p:sldId id="425" r:id="rId97"/>
    <p:sldId id="426" r:id="rId98"/>
    <p:sldId id="427" r:id="rId99"/>
    <p:sldId id="401" r:id="rId100"/>
    <p:sldId id="429" r:id="rId101"/>
    <p:sldId id="428" r:id="rId10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41" d="100"/>
          <a:sy n="141" d="100"/>
        </p:scale>
        <p:origin x="-102" y="-1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000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71B7B-A3A8-41BB-B41F-A1B7602CDB4B}" type="datetimeFigureOut">
              <a:rPr lang="en-US" smtClean="0"/>
              <a:t>3/13/2013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19</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20</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21</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22</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23</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24</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26</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27</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28</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29</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3</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30</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34</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C8391-6526-4874-8F36-69C45551201C}" type="slidenum">
              <a:rPr lang="en-US"/>
              <a:pPr/>
              <a:t>100</a:t>
            </a:fld>
            <a:endParaRPr lang="en-US"/>
          </a:p>
        </p:txBody>
      </p:sp>
      <p:sp>
        <p:nvSpPr>
          <p:cNvPr id="58370" name="Rectangle 2"/>
          <p:cNvSpPr>
            <a:spLocks noGrp="1" noRot="1" noChangeAspect="1" noChangeArrowheads="1" noTextEdit="1"/>
          </p:cNvSpPr>
          <p:nvPr>
            <p:ph type="sldImg"/>
          </p:nvPr>
        </p:nvSpPr>
        <p:spPr>
          <a:xfrm>
            <a:off x="381000" y="685800"/>
            <a:ext cx="6096000" cy="3429000"/>
          </a:xfrm>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4</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12</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13</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14</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15</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17</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18</a:t>
            </a:fld>
            <a:endParaRPr lang="en-US"/>
          </a:p>
        </p:txBody>
      </p:sp>
    </p:spTree>
    <p:extLst>
      <p:ext uri="{BB962C8B-B14F-4D97-AF65-F5344CB8AC3E}">
        <p14:creationId xmlns:p14="http://schemas.microsoft.com/office/powerpoint/2010/main" val="270994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3/13/2013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3/13/2013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epperroadchurch.org/"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377580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 Laid to the Root …”</a:t>
            </a:r>
            <a:endParaRPr lang="en-US" dirty="0"/>
          </a:p>
        </p:txBody>
      </p:sp>
      <p:sp>
        <p:nvSpPr>
          <p:cNvPr id="3" name="Content Placeholder 2"/>
          <p:cNvSpPr>
            <a:spLocks noGrp="1"/>
          </p:cNvSpPr>
          <p:nvPr>
            <p:ph idx="1"/>
          </p:nvPr>
        </p:nvSpPr>
        <p:spPr/>
        <p:txBody>
          <a:bodyPr>
            <a:normAutofit fontScale="92500" lnSpcReduction="20000"/>
          </a:bodyPr>
          <a:lstStyle/>
          <a:p>
            <a:pPr algn="ctr"/>
            <a:r>
              <a:rPr lang="en-US" sz="3600" dirty="0" smtClean="0"/>
              <a:t>“Give </a:t>
            </a:r>
            <a:r>
              <a:rPr lang="en-US" sz="3600" dirty="0"/>
              <a:t>me six hours to chop down a tree and I will spend the first four sharpening the axe</a:t>
            </a:r>
            <a:r>
              <a:rPr lang="en-US" sz="3600" dirty="0" smtClean="0"/>
              <a:t>.” </a:t>
            </a:r>
            <a:br>
              <a:rPr lang="en-US" sz="3600" dirty="0" smtClean="0"/>
            </a:br>
            <a:r>
              <a:rPr lang="en-US" sz="3600" dirty="0" smtClean="0"/>
              <a:t>– </a:t>
            </a:r>
            <a:r>
              <a:rPr lang="en-US" sz="3600" i="1" dirty="0" smtClean="0"/>
              <a:t>Abraham Lincoln</a:t>
            </a:r>
            <a:endParaRPr lang="en-US" sz="3600" dirty="0"/>
          </a:p>
          <a:p>
            <a:pPr algn="ctr"/>
            <a:r>
              <a:rPr lang="en-US" sz="3600" i="1" dirty="0" smtClean="0"/>
              <a:t>“If </a:t>
            </a:r>
            <a:r>
              <a:rPr lang="en-US" sz="3600" i="1" dirty="0"/>
              <a:t>the ax is dull, And one does not sharpen the edge, Then he must use more strength; But wisdom brings success</a:t>
            </a:r>
            <a:r>
              <a:rPr lang="en-US" sz="3600" i="1" dirty="0" smtClean="0"/>
              <a:t>.”</a:t>
            </a:r>
            <a:r>
              <a:rPr lang="en-US" sz="3600" dirty="0" smtClean="0"/>
              <a:t> (</a:t>
            </a:r>
            <a:r>
              <a:rPr lang="en-US" sz="3600" dirty="0">
                <a:solidFill>
                  <a:schemeClr val="tx2"/>
                </a:solidFill>
              </a:rPr>
              <a:t>Ecclesiastes </a:t>
            </a:r>
            <a:r>
              <a:rPr lang="en-US" sz="3600" dirty="0" smtClean="0">
                <a:solidFill>
                  <a:schemeClr val="tx2"/>
                </a:solidFill>
              </a:rPr>
              <a:t>10:10</a:t>
            </a:r>
            <a:r>
              <a:rPr lang="en-US" sz="3600" dirty="0" smtClean="0"/>
              <a:t>)</a:t>
            </a:r>
          </a:p>
          <a:p>
            <a:pPr algn="ctr"/>
            <a:r>
              <a:rPr lang="en-US" sz="3600" dirty="0" smtClean="0"/>
              <a:t>See also:  </a:t>
            </a:r>
            <a:r>
              <a:rPr lang="en-US" sz="3600" dirty="0" smtClean="0">
                <a:solidFill>
                  <a:schemeClr val="tx2"/>
                </a:solidFill>
              </a:rPr>
              <a:t>Luke 3:9</a:t>
            </a:r>
            <a:endParaRPr lang="en-US" sz="36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71487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A00D5D-9331-4BE5-BD2F-21565436C2F1}" type="slidenum">
              <a:rPr lang="en-US"/>
              <a:pPr/>
              <a:t>100</a:t>
            </a:fld>
            <a:endParaRPr lang="en-US"/>
          </a:p>
        </p:txBody>
      </p:sp>
      <p:sp>
        <p:nvSpPr>
          <p:cNvPr id="57346" name="Rectangle 2"/>
          <p:cNvSpPr>
            <a:spLocks noGrp="1" noChangeArrowheads="1"/>
          </p:cNvSpPr>
          <p:nvPr>
            <p:ph type="title"/>
          </p:nvPr>
        </p:nvSpPr>
        <p:spPr>
          <a:xfrm>
            <a:off x="228600" y="205978"/>
            <a:ext cx="8686800" cy="879872"/>
          </a:xfrm>
        </p:spPr>
        <p:txBody>
          <a:bodyPr/>
          <a:lstStyle/>
          <a:p>
            <a:r>
              <a:rPr lang="en-US" dirty="0"/>
              <a:t>Tip </a:t>
            </a:r>
            <a:r>
              <a:rPr lang="en-US" dirty="0" smtClean="0"/>
              <a:t>#5:  </a:t>
            </a:r>
            <a:r>
              <a:rPr lang="en-US" dirty="0"/>
              <a:t>Speak to </a:t>
            </a:r>
            <a:r>
              <a:rPr lang="en-US" b="1" i="1" dirty="0"/>
              <a:t>each</a:t>
            </a:r>
            <a:r>
              <a:rPr lang="en-US" dirty="0"/>
              <a:t> person.</a:t>
            </a:r>
          </a:p>
        </p:txBody>
      </p:sp>
      <p:sp>
        <p:nvSpPr>
          <p:cNvPr id="57347" name="Rectangle 3"/>
          <p:cNvSpPr>
            <a:spLocks noGrp="1" noChangeArrowheads="1"/>
          </p:cNvSpPr>
          <p:nvPr>
            <p:ph type="body" idx="1"/>
          </p:nvPr>
        </p:nvSpPr>
        <p:spPr>
          <a:xfrm>
            <a:off x="228600" y="1143000"/>
            <a:ext cx="8686800" cy="3771900"/>
          </a:xfrm>
        </p:spPr>
        <p:txBody>
          <a:bodyPr>
            <a:normAutofit fontScale="92500" lnSpcReduction="20000"/>
          </a:bodyPr>
          <a:lstStyle/>
          <a:p>
            <a:pPr marL="0" indent="0">
              <a:buFontTx/>
              <a:buNone/>
            </a:pPr>
            <a:r>
              <a:rPr lang="en-US" sz="2700" b="0" i="1" dirty="0"/>
              <a:t>Then Jesus, (1) </a:t>
            </a:r>
            <a:r>
              <a:rPr lang="en-US" sz="2700" i="1" u="sng" dirty="0"/>
              <a:t>looking</a:t>
            </a:r>
            <a:r>
              <a:rPr lang="en-US" sz="2700" b="0" i="1" dirty="0"/>
              <a:t> at him, (2) </a:t>
            </a:r>
            <a:r>
              <a:rPr lang="en-US" sz="2700" i="1" u="sng" dirty="0"/>
              <a:t>loved</a:t>
            </a:r>
            <a:r>
              <a:rPr lang="en-US" sz="2700" b="0" i="1" dirty="0"/>
              <a:t> him, and (3) </a:t>
            </a:r>
            <a:r>
              <a:rPr lang="en-US" sz="2700" i="1" u="sng" dirty="0"/>
              <a:t>said</a:t>
            </a:r>
            <a:r>
              <a:rPr lang="en-US" sz="2700" b="0" i="1" dirty="0"/>
              <a:t> to him, “One thing you lack: Go your way, sell whatever you have and give to the poor, and you will have treasure in heaven; and come, take up the cross, and follow Me.” </a:t>
            </a:r>
            <a:r>
              <a:rPr lang="en-US" sz="2700" b="0" dirty="0"/>
              <a:t>(</a:t>
            </a:r>
            <a:r>
              <a:rPr lang="en-US" sz="2700" dirty="0">
                <a:solidFill>
                  <a:schemeClr val="tx2"/>
                </a:solidFill>
              </a:rPr>
              <a:t>Mark 10:21</a:t>
            </a:r>
            <a:r>
              <a:rPr lang="en-US" sz="2700" b="0" dirty="0"/>
              <a:t>)</a:t>
            </a:r>
          </a:p>
          <a:p>
            <a:pPr marL="0" indent="0">
              <a:buFontTx/>
              <a:buNone/>
            </a:pPr>
            <a:r>
              <a:rPr lang="en-US" sz="2700" b="0" i="1" dirty="0"/>
              <a:t>Now we exhort you, brethren, </a:t>
            </a:r>
            <a:r>
              <a:rPr lang="en-US" sz="2700" i="1" dirty="0"/>
              <a:t>warn</a:t>
            </a:r>
            <a:r>
              <a:rPr lang="en-US" sz="2700" b="0" i="1" dirty="0"/>
              <a:t> those who are unruly, </a:t>
            </a:r>
            <a:r>
              <a:rPr lang="en-US" sz="2700" i="1" dirty="0"/>
              <a:t>comfort</a:t>
            </a:r>
            <a:r>
              <a:rPr lang="en-US" sz="2700" b="0" i="1" dirty="0"/>
              <a:t> the fainthearted, </a:t>
            </a:r>
            <a:r>
              <a:rPr lang="en-US" sz="2700" i="1" dirty="0"/>
              <a:t>uphold</a:t>
            </a:r>
            <a:r>
              <a:rPr lang="en-US" sz="2700" b="0" i="1" dirty="0"/>
              <a:t> the weak, be patient with all. </a:t>
            </a:r>
            <a:r>
              <a:rPr lang="en-US" sz="2700" b="0" dirty="0"/>
              <a:t>(</a:t>
            </a:r>
            <a:r>
              <a:rPr lang="en-US" sz="2700" dirty="0">
                <a:solidFill>
                  <a:schemeClr val="tx2"/>
                </a:solidFill>
              </a:rPr>
              <a:t>I Thessalonians 5:14</a:t>
            </a:r>
            <a:r>
              <a:rPr lang="en-US" sz="2700" b="0" dirty="0"/>
              <a:t>)</a:t>
            </a:r>
          </a:p>
          <a:p>
            <a:pPr marL="0" indent="0">
              <a:buFontTx/>
              <a:buNone/>
            </a:pPr>
            <a:r>
              <a:rPr lang="en-US" sz="2700" b="0" i="1" dirty="0"/>
              <a:t>And on some have compassion, </a:t>
            </a:r>
            <a:r>
              <a:rPr lang="en-US" sz="2700" i="1" dirty="0"/>
              <a:t>making a distinction</a:t>
            </a:r>
            <a:r>
              <a:rPr lang="en-US" sz="2700" b="0" i="1" dirty="0"/>
              <a:t>;  but others save with fear, pulling them out of the fire, hating even the garment defiled by the flesh. </a:t>
            </a:r>
            <a:r>
              <a:rPr lang="en-US" sz="2700" b="0" dirty="0"/>
              <a:t>(</a:t>
            </a:r>
            <a:r>
              <a:rPr lang="en-US" sz="2700" dirty="0">
                <a:solidFill>
                  <a:schemeClr val="tx2"/>
                </a:solidFill>
              </a:rPr>
              <a:t>Jude 1:22-23</a:t>
            </a:r>
            <a:r>
              <a:rPr lang="en-US" sz="2700" b="0" dirty="0"/>
              <a:t>)</a:t>
            </a:r>
          </a:p>
        </p:txBody>
      </p:sp>
    </p:spTree>
    <p:extLst>
      <p:ext uri="{BB962C8B-B14F-4D97-AF65-F5344CB8AC3E}">
        <p14:creationId xmlns:p14="http://schemas.microsoft.com/office/powerpoint/2010/main" val="1656710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Leftovers</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Manner of Confrontation:  </a:t>
            </a:r>
            <a:r>
              <a:rPr lang="en-US" sz="2400" dirty="0" smtClean="0">
                <a:solidFill>
                  <a:schemeClr val="tx2"/>
                </a:solidFill>
              </a:rPr>
              <a:t>Eph. 4:15; II Tim. 2:25; Col. 4:6</a:t>
            </a:r>
          </a:p>
          <a:p>
            <a:pPr marL="342900" indent="-342900">
              <a:buFont typeface="Arial" pitchFamily="34" charset="0"/>
              <a:buChar char="•"/>
            </a:pPr>
            <a:r>
              <a:rPr lang="en-US" sz="2400" b="0" dirty="0" smtClean="0"/>
              <a:t>Contend for the faith – Jude 3; I John 4:1; Rev 2:1-2; timothy ?</a:t>
            </a:r>
          </a:p>
          <a:p>
            <a:pPr marL="342900" indent="-342900">
              <a:buFont typeface="Arial" pitchFamily="34" charset="0"/>
              <a:buChar char="•"/>
            </a:pPr>
            <a:r>
              <a:rPr lang="en-US" sz="2400" b="0" dirty="0" smtClean="0"/>
              <a:t>Nothing new – Eccl. 1:9</a:t>
            </a:r>
          </a:p>
          <a:p>
            <a:pPr marL="342900" indent="-342900">
              <a:buFont typeface="Arial" pitchFamily="34" charset="0"/>
              <a:buChar char="•"/>
            </a:pPr>
            <a:r>
              <a:rPr lang="en-US" sz="2400" b="0" dirty="0" smtClean="0"/>
              <a:t>Exclusiveness </a:t>
            </a:r>
            <a:r>
              <a:rPr lang="en-US" sz="2400" b="0" dirty="0"/>
              <a:t>of Christianity:  John 14:6; Acts </a:t>
            </a:r>
            <a:r>
              <a:rPr lang="en-US" sz="2400" b="0" dirty="0" smtClean="0"/>
              <a:t>4:12</a:t>
            </a:r>
            <a:endParaRPr lang="en-US" sz="2400" b="0" dirty="0"/>
          </a:p>
          <a:p>
            <a:pPr marL="342900" indent="-342900">
              <a:buFont typeface="Arial" pitchFamily="34" charset="0"/>
              <a:buChar char="•"/>
            </a:pPr>
            <a:r>
              <a:rPr lang="en-US" sz="2400" b="0" dirty="0"/>
              <a:t>Willingness to change &amp; obey: Jam. 1:21-25</a:t>
            </a:r>
          </a:p>
          <a:p>
            <a:pPr marL="342900" indent="-342900">
              <a:buFont typeface="Arial" pitchFamily="34" charset="0"/>
              <a:buChar char="•"/>
            </a:pPr>
            <a:r>
              <a:rPr lang="en-US" sz="2400" b="0" dirty="0"/>
              <a:t>Cannot conflict: 1cor. 14.33; Eph. 4:3-7; Tit. 1:1-2</a:t>
            </a:r>
          </a:p>
          <a:p>
            <a:pPr marL="342900" indent="-342900">
              <a:buFont typeface="Arial" pitchFamily="34" charset="0"/>
              <a:buChar char="•"/>
            </a:pPr>
            <a:r>
              <a:rPr lang="en-US" sz="2400" b="0" dirty="0"/>
              <a:t>Speak as the oracles of God: 1 Pet. </a:t>
            </a:r>
            <a:r>
              <a:rPr lang="en-US" sz="2400" b="0" dirty="0" smtClean="0"/>
              <a:t>4:11</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extLst>
      <p:ext uri="{BB962C8B-B14F-4D97-AF65-F5344CB8AC3E}">
        <p14:creationId xmlns:p14="http://schemas.microsoft.com/office/powerpoint/2010/main" val="3203599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Introduction to Careful Bible Study</a:t>
            </a:r>
            <a:endParaRPr lang="en-US" sz="6600" i="1" dirty="0"/>
          </a:p>
        </p:txBody>
      </p:sp>
      <p:sp>
        <p:nvSpPr>
          <p:cNvPr id="61442" name="Rectangle 2"/>
          <p:cNvSpPr>
            <a:spLocks noGrp="1" noChangeArrowheads="1"/>
          </p:cNvSpPr>
          <p:nvPr>
            <p:ph type="body" idx="1"/>
          </p:nvPr>
        </p:nvSpPr>
        <p:spPr>
          <a:noFill/>
          <a:ln/>
        </p:spPr>
        <p:txBody>
          <a:bodyPr anchor="ctr" anchorCtr="1">
            <a:normAutofit/>
          </a:bodyPr>
          <a:lstStyle/>
          <a:p>
            <a:pPr algn="ctr">
              <a:buFontTx/>
              <a:buNone/>
            </a:pPr>
            <a:r>
              <a:rPr lang="en-US" sz="4400" b="1" dirty="0" smtClean="0"/>
              <a:t>Section #1</a:t>
            </a:r>
            <a:endParaRPr lang="en-US" sz="4400" b="1" dirty="0"/>
          </a:p>
        </p:txBody>
      </p:sp>
      <p:sp>
        <p:nvSpPr>
          <p:cNvPr id="5" name="Slide Number Placeholder 5"/>
          <p:cNvSpPr>
            <a:spLocks noGrp="1"/>
          </p:cNvSpPr>
          <p:nvPr>
            <p:ph type="sldNum" sz="quarter" idx="11"/>
          </p:nvPr>
        </p:nvSpPr>
        <p:spPr/>
        <p:txBody>
          <a:bodyPr/>
          <a:lstStyle/>
          <a:p>
            <a:fld id="{ACD1CB12-4225-4340-AB85-BE6AFAD79D94}" type="slidenum">
              <a:rPr lang="en-US"/>
              <a:pPr/>
              <a:t>11</a:t>
            </a:fld>
            <a:endParaRPr lang="en-US"/>
          </a:p>
        </p:txBody>
      </p:sp>
    </p:spTree>
    <p:extLst>
      <p:ext uri="{BB962C8B-B14F-4D97-AF65-F5344CB8AC3E}">
        <p14:creationId xmlns:p14="http://schemas.microsoft.com/office/powerpoint/2010/main" val="2596289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the Bible</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Authorship</a:t>
            </a:r>
          </a:p>
          <a:p>
            <a:pPr marL="342900" indent="-342900">
              <a:buFont typeface="Arial" pitchFamily="34" charset="0"/>
              <a:buChar char="•"/>
            </a:pPr>
            <a:r>
              <a:rPr lang="en-US" sz="2400" b="0" dirty="0" smtClean="0"/>
              <a:t>Organization</a:t>
            </a:r>
          </a:p>
          <a:p>
            <a:pPr marL="342900" indent="-342900">
              <a:buFont typeface="Arial" pitchFamily="34" charset="0"/>
              <a:buChar char="•"/>
            </a:pPr>
            <a:r>
              <a:rPr lang="en-US" sz="2400" b="0" dirty="0" smtClean="0"/>
              <a:t>Unity of Message</a:t>
            </a:r>
          </a:p>
          <a:p>
            <a:pPr marL="347663" indent="-347663">
              <a:buClr>
                <a:schemeClr val="tx2"/>
              </a:buClr>
              <a:buFont typeface="+mj-lt"/>
              <a:buAutoNum type="arabicPeriod"/>
            </a:pPr>
            <a:r>
              <a:rPr lang="en-US" sz="2400" b="0" dirty="0" smtClean="0"/>
              <a:t>Imagine </a:t>
            </a:r>
            <a:r>
              <a:rPr lang="en-US" sz="2400" b="0" dirty="0"/>
              <a:t>you were beginning a study with a neighbor, and they asked, “What is the Bible about?”  How would you explain the central theme of the Bible</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6599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Unity of Message</a:t>
            </a:r>
            <a:endParaRPr lang="en-US" dirty="0"/>
          </a:p>
        </p:txBody>
      </p:sp>
      <p:sp>
        <p:nvSpPr>
          <p:cNvPr id="3" name="Content Placeholder 2"/>
          <p:cNvSpPr>
            <a:spLocks noGrp="1"/>
          </p:cNvSpPr>
          <p:nvPr>
            <p:ph idx="1"/>
          </p:nvPr>
        </p:nvSpPr>
        <p:spPr/>
        <p:txBody>
          <a:bodyPr>
            <a:noAutofit/>
          </a:bodyPr>
          <a:lstStyle/>
          <a:p>
            <a:pPr marL="347663" indent="-347663">
              <a:buClr>
                <a:schemeClr val="tx2"/>
              </a:buClr>
              <a:buFont typeface="+mj-lt"/>
              <a:buAutoNum type="arabicPeriod"/>
            </a:pPr>
            <a:r>
              <a:rPr lang="en-US" sz="2400" b="0" dirty="0" smtClean="0"/>
              <a:t>Imagine </a:t>
            </a:r>
            <a:r>
              <a:rPr lang="en-US" sz="2400" b="0" dirty="0"/>
              <a:t>you were beginning a study with a neighbor, and they asked, “What is the Bible about?”  How would you explain the central theme of the Bible</a:t>
            </a:r>
            <a:r>
              <a:rPr lang="en-US" sz="2400" b="0" dirty="0" smtClean="0"/>
              <a:t>?</a:t>
            </a:r>
          </a:p>
          <a:p>
            <a:pPr marL="347663" indent="-347663">
              <a:buClr>
                <a:schemeClr val="tx2"/>
              </a:buClr>
              <a:buFont typeface="Arial" pitchFamily="34" charset="0"/>
              <a:buChar char="•"/>
            </a:pPr>
            <a:r>
              <a:rPr lang="en-US" sz="2400" b="0" dirty="0" smtClean="0"/>
              <a:t>God’s plan to save a remnant of mankind from their sins.</a:t>
            </a:r>
          </a:p>
          <a:p>
            <a:pPr marL="347663" indent="-347663">
              <a:buClr>
                <a:schemeClr val="tx2"/>
              </a:buClr>
              <a:buFont typeface="Arial" pitchFamily="34" charset="0"/>
              <a:buChar char="•"/>
            </a:pPr>
            <a:r>
              <a:rPr lang="en-US" sz="2400" b="0" dirty="0" smtClean="0"/>
              <a:t>Old Testament (</a:t>
            </a:r>
            <a:r>
              <a:rPr lang="en-US" sz="2400" dirty="0" smtClean="0">
                <a:solidFill>
                  <a:schemeClr val="tx2"/>
                </a:solidFill>
              </a:rPr>
              <a:t>Galatians 3:24-25; Romans 7:13</a:t>
            </a:r>
            <a:r>
              <a:rPr lang="en-US" sz="2400" b="0" dirty="0" smtClean="0"/>
              <a:t>)</a:t>
            </a:r>
          </a:p>
          <a:p>
            <a:pPr marL="347663" indent="-347663">
              <a:buClr>
                <a:schemeClr val="tx2"/>
              </a:buClr>
              <a:buFont typeface="Arial" pitchFamily="34" charset="0"/>
              <a:buChar char="•"/>
            </a:pPr>
            <a:r>
              <a:rPr lang="en-US" sz="2400" b="0" dirty="0" smtClean="0"/>
              <a:t>New Testament (</a:t>
            </a:r>
            <a:r>
              <a:rPr lang="en-US" sz="2400" dirty="0" smtClean="0">
                <a:solidFill>
                  <a:schemeClr val="tx2"/>
                </a:solidFill>
              </a:rPr>
              <a:t>Ephesians 3:10-11; Colossians 1:27-29</a:t>
            </a:r>
            <a:r>
              <a:rPr lang="en-US" sz="2400" b="0" dirty="0" smtClean="0"/>
              <a:t>)</a:t>
            </a:r>
          </a:p>
          <a:p>
            <a:pPr marL="347663" indent="-347663">
              <a:buClr>
                <a:schemeClr val="tx2"/>
              </a:buClr>
              <a:buFont typeface="Arial" pitchFamily="34" charset="0"/>
              <a:buChar char="•"/>
            </a:pPr>
            <a:r>
              <a:rPr lang="en-US" sz="2400" b="0" dirty="0" smtClean="0"/>
              <a:t>Tree of life lost, regained (</a:t>
            </a:r>
            <a:r>
              <a:rPr lang="en-US" sz="2400" dirty="0" smtClean="0">
                <a:solidFill>
                  <a:schemeClr val="tx2"/>
                </a:solidFill>
              </a:rPr>
              <a:t>Genesis 3; Revelation 22</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237473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Bible Periods</a:t>
            </a:r>
            <a:endParaRPr lang="en-US" dirty="0"/>
          </a:p>
        </p:txBody>
      </p:sp>
      <p:sp>
        <p:nvSpPr>
          <p:cNvPr id="3" name="Content Placeholder 2"/>
          <p:cNvSpPr>
            <a:spLocks noGrp="1"/>
          </p:cNvSpPr>
          <p:nvPr>
            <p:ph idx="1"/>
          </p:nvPr>
        </p:nvSpPr>
        <p:spPr/>
        <p:txBody>
          <a:bodyPr>
            <a:noAutofit/>
          </a:bodyPr>
          <a:lstStyle/>
          <a:p>
            <a:pPr marL="514350" indent="-514350">
              <a:buClr>
                <a:schemeClr val="tx2"/>
              </a:buClr>
              <a:buFont typeface="+mj-lt"/>
              <a:buAutoNum type="romanUcPeriod"/>
            </a:pPr>
            <a:r>
              <a:rPr lang="en-US" sz="2400" i="1" dirty="0" smtClean="0"/>
              <a:t>Patriarchal</a:t>
            </a:r>
            <a:r>
              <a:rPr lang="en-US" sz="2400" b="0" dirty="0" smtClean="0"/>
              <a:t> – </a:t>
            </a:r>
            <a:r>
              <a:rPr lang="en-US" sz="2400" dirty="0" smtClean="0">
                <a:solidFill>
                  <a:schemeClr val="tx2"/>
                </a:solidFill>
              </a:rPr>
              <a:t>Hebrews 1:1 … Genesis 6:13; 7:1; 18:19; 26:3, 24; 28:13; Job 1:5 …Genesis 14:18; 20:7; Numbers 22:1-20; Exodus 18:1-12; Job 42:7-10</a:t>
            </a:r>
          </a:p>
          <a:p>
            <a:pPr marL="514350" indent="-514350">
              <a:buClr>
                <a:schemeClr val="tx2"/>
              </a:buClr>
              <a:buFont typeface="+mj-lt"/>
              <a:buAutoNum type="romanUcPeriod"/>
            </a:pPr>
            <a:r>
              <a:rPr lang="en-US" sz="2400" i="1" dirty="0" err="1" smtClean="0"/>
              <a:t>Mosaical</a:t>
            </a:r>
            <a:r>
              <a:rPr lang="en-US" sz="2400" b="0" dirty="0" smtClean="0"/>
              <a:t> – From giving of the Law of Moses to Jesus’ death on the cross.  (One special people, Israelites).</a:t>
            </a:r>
          </a:p>
          <a:p>
            <a:pPr marL="514350" indent="-514350">
              <a:buClr>
                <a:schemeClr val="tx2"/>
              </a:buClr>
              <a:buFont typeface="+mj-lt"/>
              <a:buAutoNum type="romanUcPeriod"/>
            </a:pPr>
            <a:r>
              <a:rPr lang="en-US" sz="2400" i="1" dirty="0" smtClean="0"/>
              <a:t>Christian</a:t>
            </a:r>
            <a:r>
              <a:rPr lang="en-US" sz="2400" b="0" dirty="0" smtClean="0"/>
              <a:t> – From Jesus’ death on the cross until …?</a:t>
            </a:r>
            <a:r>
              <a:rPr lang="en-US" sz="2400" b="0" dirty="0"/>
              <a:t> </a:t>
            </a:r>
            <a:r>
              <a:rPr lang="en-US" sz="2400" b="0" dirty="0" smtClean="0"/>
              <a:t> Open to all people!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20854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310"/>
            <a:ext cx="8229600" cy="548640"/>
          </a:xfrm>
        </p:spPr>
        <p:txBody>
          <a:bodyPr>
            <a:noAutofit/>
          </a:bodyPr>
          <a:lstStyle/>
          <a:p>
            <a:r>
              <a:rPr lang="en-US" dirty="0" smtClean="0"/>
              <a:t>Overcoming Barriers to Bible study</a:t>
            </a:r>
            <a:endParaRPr lang="en-US" dirty="0"/>
          </a:p>
        </p:txBody>
      </p:sp>
      <p:sp>
        <p:nvSpPr>
          <p:cNvPr id="3" name="Content Placeholder 2"/>
          <p:cNvSpPr>
            <a:spLocks noGrp="1"/>
          </p:cNvSpPr>
          <p:nvPr>
            <p:ph idx="1"/>
          </p:nvPr>
        </p:nvSpPr>
        <p:spPr>
          <a:xfrm>
            <a:off x="457200" y="880110"/>
            <a:ext cx="8229600" cy="4149090"/>
          </a:xfrm>
        </p:spPr>
        <p:txBody>
          <a:bodyPr>
            <a:noAutofit/>
          </a:bodyPr>
          <a:lstStyle/>
          <a:p>
            <a:pPr marL="457200" indent="-457200">
              <a:buClr>
                <a:schemeClr val="tx2"/>
              </a:buClr>
              <a:buFont typeface="+mj-lt"/>
              <a:buAutoNum type="arabicPeriod"/>
            </a:pPr>
            <a:r>
              <a:rPr lang="en-US" sz="2400" b="0" dirty="0" smtClean="0"/>
              <a:t>What </a:t>
            </a:r>
            <a:r>
              <a:rPr lang="en-US" sz="2400" b="0" dirty="0"/>
              <a:t>spiritual virtues are essential for a proper understanding of God’s Word and resolving differences about the meaning of Scripture</a:t>
            </a:r>
            <a:r>
              <a:rPr lang="en-US" sz="2400" b="0" dirty="0" smtClean="0"/>
              <a:t>?</a:t>
            </a:r>
            <a:endParaRPr lang="en-US" sz="2400" b="0" dirty="0"/>
          </a:p>
          <a:p>
            <a:r>
              <a:rPr lang="en-US" sz="2400" b="0" i="1" dirty="0" smtClean="0"/>
              <a:t>“</a:t>
            </a:r>
            <a:r>
              <a:rPr lang="en-US" sz="2400" i="1" dirty="0" smtClean="0"/>
              <a:t>Get </a:t>
            </a:r>
            <a:r>
              <a:rPr lang="en-US" sz="2400" i="1" dirty="0"/>
              <a:t>wisdom! Get understanding!</a:t>
            </a:r>
            <a:r>
              <a:rPr lang="en-US" sz="2400" b="0" i="1" dirty="0"/>
              <a:t> Do not forget, nor turn away from the words of my </a:t>
            </a:r>
            <a:r>
              <a:rPr lang="en-US" sz="2400" b="0" i="1" dirty="0" smtClean="0"/>
              <a:t>mouth.  </a:t>
            </a:r>
            <a:r>
              <a:rPr lang="en-US" sz="2400" b="0" i="1" dirty="0"/>
              <a:t>Do not forsake her, and she will preserve you; </a:t>
            </a:r>
            <a:r>
              <a:rPr lang="en-US" sz="2400" i="1" dirty="0"/>
              <a:t>Love her</a:t>
            </a:r>
            <a:r>
              <a:rPr lang="en-US" sz="2400" b="0" i="1" dirty="0"/>
              <a:t>, and she will keep </a:t>
            </a:r>
            <a:r>
              <a:rPr lang="en-US" sz="2400" b="0" i="1" dirty="0" smtClean="0"/>
              <a:t>you. </a:t>
            </a:r>
            <a:r>
              <a:rPr lang="en-US" sz="2400" i="1" dirty="0"/>
              <a:t>Wisdom is </a:t>
            </a:r>
            <a:r>
              <a:rPr lang="en-US" sz="2400" i="1" u="sng" dirty="0"/>
              <a:t>the principal thing</a:t>
            </a:r>
            <a:r>
              <a:rPr lang="en-US" sz="2400" i="1" dirty="0"/>
              <a:t>; Therefore get wisdom. And in </a:t>
            </a:r>
            <a:r>
              <a:rPr lang="en-US" sz="2400" i="1" u="sng" dirty="0"/>
              <a:t>all your getting</a:t>
            </a:r>
            <a:r>
              <a:rPr lang="en-US" sz="2400" i="1" dirty="0"/>
              <a:t>, get understanding</a:t>
            </a:r>
            <a:r>
              <a:rPr lang="en-US" sz="2400" i="1" dirty="0" smtClean="0"/>
              <a:t>. </a:t>
            </a:r>
            <a:r>
              <a:rPr lang="en-US" sz="2400" b="0" i="1" dirty="0" smtClean="0"/>
              <a:t>… </a:t>
            </a:r>
            <a:r>
              <a:rPr lang="en-US" sz="2400" b="0" i="1" dirty="0"/>
              <a:t>When you walk, your steps will not be hindered, And when you run, you will not </a:t>
            </a:r>
            <a:r>
              <a:rPr lang="en-US" sz="2400" b="0" i="1" dirty="0" smtClean="0"/>
              <a:t>stumble. </a:t>
            </a:r>
            <a:r>
              <a:rPr lang="en-US" sz="2400" b="0" i="1" dirty="0"/>
              <a:t>Take firm hold of instruction, do not let go; </a:t>
            </a:r>
            <a:r>
              <a:rPr lang="en-US" sz="2400" i="1" dirty="0"/>
              <a:t>Keep her, for she is your life</a:t>
            </a:r>
            <a:r>
              <a:rPr lang="en-US" sz="2400" b="0" i="1" dirty="0" smtClean="0"/>
              <a:t>.” </a:t>
            </a:r>
            <a:r>
              <a:rPr lang="en-US" sz="2400" b="0" dirty="0"/>
              <a:t>(</a:t>
            </a:r>
            <a:r>
              <a:rPr lang="en-US" sz="2400" dirty="0"/>
              <a:t>Proverbs </a:t>
            </a:r>
            <a:r>
              <a:rPr lang="en-US" sz="2400" dirty="0" smtClean="0"/>
              <a:t>4:4-13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52283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t>Barrier #1 –</a:t>
            </a:r>
            <a:br>
              <a:rPr lang="en-US" sz="8000" i="1" dirty="0" smtClean="0"/>
            </a:br>
            <a:r>
              <a:rPr lang="en-US" sz="8000" i="1" dirty="0" smtClean="0"/>
              <a:t>Failures IN MOTIVATION</a:t>
            </a:r>
            <a:endParaRPr lang="en-US" sz="80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404581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4. “But</a:t>
            </a:r>
            <a:r>
              <a:rPr lang="en-US" sz="3000" dirty="0"/>
              <a:t>, I am </a:t>
            </a:r>
            <a:r>
              <a:rPr lang="en-US" sz="3000" b="1" i="1" dirty="0"/>
              <a:t>already</a:t>
            </a:r>
            <a:r>
              <a:rPr lang="en-US" sz="3000" dirty="0"/>
              <a:t> a Christian!”</a:t>
            </a:r>
          </a:p>
        </p:txBody>
      </p:sp>
      <p:sp>
        <p:nvSpPr>
          <p:cNvPr id="3" name="Content Placeholder 2"/>
          <p:cNvSpPr>
            <a:spLocks noGrp="1"/>
          </p:cNvSpPr>
          <p:nvPr>
            <p:ph idx="1"/>
          </p:nvPr>
        </p:nvSpPr>
        <p:spPr/>
        <p:txBody>
          <a:bodyPr>
            <a:noAutofit/>
          </a:bodyPr>
          <a:lstStyle/>
          <a:p>
            <a:pPr marL="457200" indent="-457200">
              <a:buFont typeface="+mj-lt"/>
              <a:buAutoNum type="romanUcPeriod"/>
            </a:pPr>
            <a:r>
              <a:rPr lang="en-US" sz="2800" i="1" dirty="0" smtClean="0">
                <a:solidFill>
                  <a:schemeClr val="tx2"/>
                </a:solidFill>
              </a:rPr>
              <a:t>Unity:</a:t>
            </a:r>
            <a:endParaRPr lang="en-US" sz="2800" i="1" dirty="0">
              <a:solidFill>
                <a:schemeClr val="tx2"/>
              </a:solidFill>
            </a:endParaRPr>
          </a:p>
          <a:p>
            <a:pPr marL="457200" indent="-457200">
              <a:buFont typeface="+mj-lt"/>
              <a:buAutoNum type="alphaUcPeriod"/>
            </a:pPr>
            <a:r>
              <a:rPr lang="en-US" sz="2400" i="1" dirty="0" smtClean="0"/>
              <a:t>Division </a:t>
            </a:r>
            <a:r>
              <a:rPr lang="en-US" sz="2400" i="1" dirty="0"/>
              <a:t>Is A Barrier To Evangelism</a:t>
            </a:r>
          </a:p>
          <a:p>
            <a:r>
              <a:rPr lang="en-US" sz="2400" b="0" i="1" dirty="0"/>
              <a:t>“I do not pray for these alone, but also for </a:t>
            </a:r>
            <a:r>
              <a:rPr lang="en-US" sz="2400" i="1" dirty="0"/>
              <a:t>those who will believe in Me through their word</a:t>
            </a:r>
            <a:r>
              <a:rPr lang="en-US" sz="2400" b="0" i="1" dirty="0"/>
              <a:t>; that </a:t>
            </a:r>
            <a:r>
              <a:rPr lang="en-US" sz="2400" i="1" dirty="0"/>
              <a:t>they all may be one</a:t>
            </a:r>
            <a:r>
              <a:rPr lang="en-US" sz="2400" b="0" i="1" dirty="0"/>
              <a:t>, as You, Father, are in Me, and I in You; that </a:t>
            </a:r>
            <a:r>
              <a:rPr lang="en-US" sz="2400" i="1" dirty="0"/>
              <a:t>they also may be one in Us, </a:t>
            </a:r>
            <a:r>
              <a:rPr lang="en-US" sz="2400" i="1" u="sng" dirty="0"/>
              <a:t>that the world may believe</a:t>
            </a:r>
            <a:r>
              <a:rPr lang="en-US" sz="2400" b="0" i="1" dirty="0"/>
              <a:t> that You sent Me.” </a:t>
            </a:r>
            <a:r>
              <a:rPr lang="en-US" sz="2400" b="0" dirty="0"/>
              <a:t>(</a:t>
            </a:r>
            <a:r>
              <a:rPr lang="en-US" sz="2400" dirty="0">
                <a:solidFill>
                  <a:schemeClr val="tx2"/>
                </a:solidFill>
              </a:rPr>
              <a:t>John 17:20-21</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04630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4. “But</a:t>
            </a:r>
            <a:r>
              <a:rPr lang="en-US" sz="3000" dirty="0"/>
              <a:t>, I am </a:t>
            </a:r>
            <a:r>
              <a:rPr lang="en-US" sz="3000" b="1" i="1" dirty="0"/>
              <a:t>already</a:t>
            </a:r>
            <a:r>
              <a:rPr lang="en-US" sz="3000" dirty="0"/>
              <a:t> a Christian!”</a:t>
            </a:r>
          </a:p>
        </p:txBody>
      </p:sp>
      <p:sp>
        <p:nvSpPr>
          <p:cNvPr id="3" name="Content Placeholder 2"/>
          <p:cNvSpPr>
            <a:spLocks noGrp="1"/>
          </p:cNvSpPr>
          <p:nvPr>
            <p:ph idx="1"/>
          </p:nvPr>
        </p:nvSpPr>
        <p:spPr/>
        <p:txBody>
          <a:bodyPr>
            <a:noAutofit/>
          </a:bodyPr>
          <a:lstStyle/>
          <a:p>
            <a:pPr marL="457200" indent="-457200">
              <a:buFont typeface="+mj-lt"/>
              <a:buAutoNum type="romanUcPeriod"/>
            </a:pPr>
            <a:r>
              <a:rPr lang="en-US" sz="2800" i="1" dirty="0" smtClean="0">
                <a:solidFill>
                  <a:schemeClr val="tx2"/>
                </a:solidFill>
              </a:rPr>
              <a:t>Unity:</a:t>
            </a:r>
            <a:endParaRPr lang="en-US" sz="2800" i="1" dirty="0">
              <a:solidFill>
                <a:schemeClr val="tx2"/>
              </a:solidFill>
            </a:endParaRPr>
          </a:p>
          <a:p>
            <a:pPr marL="457200" indent="-457200">
              <a:buFont typeface="+mj-lt"/>
              <a:buAutoNum type="alphaUcPeriod" startAt="2"/>
            </a:pPr>
            <a:r>
              <a:rPr lang="en-US" sz="2400" i="1" dirty="0" smtClean="0"/>
              <a:t>Unity </a:t>
            </a:r>
            <a:r>
              <a:rPr lang="en-US" sz="2400" i="1" dirty="0"/>
              <a:t>Enhances the Work of the Church</a:t>
            </a:r>
          </a:p>
          <a:p>
            <a:r>
              <a:rPr lang="en-US" sz="2400" b="0" i="1" dirty="0"/>
              <a:t>“Now the whole earth had one language and one speech. ... And the LORD said, ‘Indeed </a:t>
            </a:r>
            <a:r>
              <a:rPr lang="en-US" sz="2400" i="1" dirty="0"/>
              <a:t>the people are one and they all have one language</a:t>
            </a:r>
            <a:r>
              <a:rPr lang="en-US" sz="2400" b="0" i="1" dirty="0"/>
              <a:t>, and this is what they begin to do; </a:t>
            </a:r>
            <a:r>
              <a:rPr lang="en-US" sz="2400" i="1" u="sng" dirty="0"/>
              <a:t>now nothing that they propose to do will be withheld from them</a:t>
            </a:r>
            <a:r>
              <a:rPr lang="en-US" sz="2400" b="0" i="1" dirty="0"/>
              <a:t>.’” </a:t>
            </a:r>
            <a:r>
              <a:rPr lang="en-US" sz="2400" b="0" dirty="0"/>
              <a:t>(</a:t>
            </a:r>
            <a:r>
              <a:rPr lang="en-US" sz="2400" dirty="0">
                <a:solidFill>
                  <a:schemeClr val="tx2"/>
                </a:solidFill>
              </a:rPr>
              <a:t>Genesis 11:1-6</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474534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5. “One is as good as another!”</a:t>
            </a:r>
            <a:endParaRPr lang="en-US" sz="3200" dirty="0"/>
          </a:p>
        </p:txBody>
      </p:sp>
      <p:sp>
        <p:nvSpPr>
          <p:cNvPr id="3" name="Content Placeholder 2"/>
          <p:cNvSpPr>
            <a:spLocks noGrp="1"/>
          </p:cNvSpPr>
          <p:nvPr>
            <p:ph idx="1"/>
          </p:nvPr>
        </p:nvSpPr>
        <p:spPr/>
        <p:txBody>
          <a:bodyPr>
            <a:noAutofit/>
          </a:bodyPr>
          <a:lstStyle/>
          <a:p>
            <a:pPr marL="571500" indent="-571500">
              <a:buFont typeface="+mj-lt"/>
              <a:buAutoNum type="romanUcPeriod" startAt="2"/>
            </a:pPr>
            <a:r>
              <a:rPr lang="en-US" sz="2800" i="1" dirty="0" smtClean="0">
                <a:solidFill>
                  <a:schemeClr val="tx2"/>
                </a:solidFill>
              </a:rPr>
              <a:t>Salvation:</a:t>
            </a:r>
            <a:endParaRPr lang="en-US" sz="2800" i="1" dirty="0">
              <a:solidFill>
                <a:schemeClr val="tx2"/>
              </a:solidFill>
            </a:endParaRPr>
          </a:p>
          <a:p>
            <a:pPr marL="457200" indent="-457200">
              <a:buFont typeface="+mj-lt"/>
              <a:buAutoNum type="alphaUcPeriod"/>
            </a:pPr>
            <a:r>
              <a:rPr lang="en-US" sz="2400" i="1" dirty="0"/>
              <a:t>Division Is Not Acceptable:</a:t>
            </a:r>
          </a:p>
          <a:p>
            <a:r>
              <a:rPr lang="en-US" sz="2400" b="0" i="1" dirty="0" smtClean="0"/>
              <a:t>“Now </a:t>
            </a:r>
            <a:r>
              <a:rPr lang="en-US" sz="2400" b="0" i="1" dirty="0"/>
              <a:t>I plead with you, brethren, by the name of our Lord Jesus Christ, that </a:t>
            </a:r>
            <a:r>
              <a:rPr lang="en-US" sz="2400" i="1" dirty="0"/>
              <a:t>you all </a:t>
            </a:r>
            <a:r>
              <a:rPr lang="en-US" sz="2400" i="1" u="sng" dirty="0"/>
              <a:t>speak the same</a:t>
            </a:r>
            <a:r>
              <a:rPr lang="en-US" sz="2400" i="1" dirty="0"/>
              <a:t> thing</a:t>
            </a:r>
            <a:r>
              <a:rPr lang="en-US" sz="2400" b="0" i="1" dirty="0"/>
              <a:t>, and that </a:t>
            </a:r>
            <a:r>
              <a:rPr lang="en-US" sz="2400" i="1" dirty="0"/>
              <a:t>there </a:t>
            </a:r>
            <a:r>
              <a:rPr lang="en-US" sz="2400" i="1" u="sng" dirty="0"/>
              <a:t>be no divisions</a:t>
            </a:r>
            <a:r>
              <a:rPr lang="en-US" sz="2400" i="1" dirty="0"/>
              <a:t> among you</a:t>
            </a:r>
            <a:r>
              <a:rPr lang="en-US" sz="2400" b="0" i="1" dirty="0"/>
              <a:t>, but that you </a:t>
            </a:r>
            <a:r>
              <a:rPr lang="en-US" sz="2400" i="1" dirty="0"/>
              <a:t>be perfectly joined</a:t>
            </a:r>
            <a:r>
              <a:rPr lang="en-US" sz="2400" b="0" i="1" dirty="0"/>
              <a:t> together in the </a:t>
            </a:r>
            <a:r>
              <a:rPr lang="en-US" sz="2400" i="1" u="sng" dirty="0"/>
              <a:t>same mind</a:t>
            </a:r>
            <a:r>
              <a:rPr lang="en-US" sz="2400" i="1" dirty="0"/>
              <a:t> </a:t>
            </a:r>
            <a:r>
              <a:rPr lang="en-US" sz="2400" b="0" i="1" dirty="0"/>
              <a:t>and in the </a:t>
            </a:r>
            <a:r>
              <a:rPr lang="en-US" sz="2400" i="1" u="sng" dirty="0"/>
              <a:t>same judgment</a:t>
            </a:r>
            <a:r>
              <a:rPr lang="en-US" sz="2400" b="0" i="1" dirty="0" smtClean="0"/>
              <a:t>.” </a:t>
            </a:r>
            <a:r>
              <a:rPr lang="en-US" sz="2400" b="0" dirty="0"/>
              <a:t>(</a:t>
            </a:r>
            <a:r>
              <a:rPr lang="en-US" sz="2400" dirty="0">
                <a:solidFill>
                  <a:schemeClr val="tx2"/>
                </a:solidFill>
              </a:rPr>
              <a:t>I Corinthians 1:10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11527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i="1" dirty="0" smtClean="0"/>
              <a:t>Title:</a:t>
            </a:r>
            <a:r>
              <a:rPr lang="en-US" sz="2400" b="0" dirty="0" smtClean="0"/>
              <a:t>  </a:t>
            </a:r>
            <a:r>
              <a:rPr lang="en-US" sz="2400" b="0" i="1" dirty="0" smtClean="0"/>
              <a:t>“Convicting Those Who Contradict” </a:t>
            </a:r>
            <a:r>
              <a:rPr lang="en-US" sz="2400" b="0" dirty="0" smtClean="0"/>
              <a:t>(</a:t>
            </a:r>
            <a:r>
              <a:rPr lang="en-US" sz="2400" b="0" dirty="0" smtClean="0">
                <a:solidFill>
                  <a:schemeClr val="tx2"/>
                </a:solidFill>
              </a:rPr>
              <a:t>Titus 1:9</a:t>
            </a:r>
            <a:r>
              <a:rPr lang="en-US" sz="2400" b="0" dirty="0" smtClean="0"/>
              <a:t>)</a:t>
            </a:r>
          </a:p>
          <a:p>
            <a:pPr marL="342900" indent="-342900">
              <a:buFont typeface="Arial" pitchFamily="34" charset="0"/>
              <a:buChar char="•"/>
            </a:pPr>
            <a:r>
              <a:rPr lang="en-US" sz="2400" b="0" dirty="0"/>
              <a:t>Our Three-fold Goal</a:t>
            </a:r>
            <a:r>
              <a:rPr lang="en-US" sz="2400" b="0" dirty="0" smtClean="0"/>
              <a:t>:</a:t>
            </a:r>
          </a:p>
          <a:p>
            <a:pPr marL="347663" indent="-347663">
              <a:buClr>
                <a:schemeClr val="tx2"/>
              </a:buClr>
              <a:buFont typeface="+mj-lt"/>
              <a:buAutoNum type="arabicPeriod" startAt="3"/>
            </a:pPr>
            <a:r>
              <a:rPr lang="en-US" sz="2400" b="0" dirty="0" smtClean="0"/>
              <a:t>Use </a:t>
            </a:r>
            <a:r>
              <a:rPr lang="en-US" sz="2400" b="0" i="1" dirty="0" smtClean="0"/>
              <a:t>“sound doctrine”</a:t>
            </a:r>
            <a:r>
              <a:rPr lang="en-US" sz="2400" b="0" dirty="0" smtClean="0"/>
              <a:t> to persuade those </a:t>
            </a:r>
            <a:r>
              <a:rPr lang="en-US" sz="2400" b="0" i="1" dirty="0" smtClean="0"/>
              <a:t>“who contradict”</a:t>
            </a:r>
            <a:r>
              <a:rPr lang="en-US" sz="2400" b="0" dirty="0" smtClean="0"/>
              <a:t>.</a:t>
            </a:r>
          </a:p>
          <a:p>
            <a:pPr marL="347663" indent="-347663">
              <a:buClr>
                <a:schemeClr val="tx2"/>
              </a:buClr>
              <a:buFont typeface="+mj-lt"/>
              <a:buAutoNum type="arabicPeriod" startAt="2"/>
            </a:pPr>
            <a:r>
              <a:rPr lang="en-US" sz="2400" b="0" dirty="0" smtClean="0"/>
              <a:t>Determine what is </a:t>
            </a:r>
            <a:r>
              <a:rPr lang="en-US" sz="2400" b="0" i="1" dirty="0" smtClean="0"/>
              <a:t>“sound doctrine”</a:t>
            </a:r>
            <a:r>
              <a:rPr lang="en-US" sz="2400" b="0" dirty="0" smtClean="0"/>
              <a:t> versus </a:t>
            </a:r>
            <a:r>
              <a:rPr lang="en-US" sz="2400" b="0" i="1" dirty="0" smtClean="0"/>
              <a:t>“contradiction”</a:t>
            </a:r>
            <a:r>
              <a:rPr lang="en-US" sz="2400" b="0" dirty="0" smtClean="0"/>
              <a:t>.</a:t>
            </a:r>
          </a:p>
          <a:p>
            <a:pPr marL="347663" indent="-347663">
              <a:buClr>
                <a:schemeClr val="tx2"/>
              </a:buClr>
              <a:buSzPct val="100000"/>
              <a:buFont typeface="+mj-lt"/>
              <a:buAutoNum type="arabicPeriod"/>
            </a:pPr>
            <a:r>
              <a:rPr lang="en-US" sz="2400" b="0" dirty="0" smtClean="0"/>
              <a:t>Consider </a:t>
            </a:r>
            <a:r>
              <a:rPr lang="en-US" sz="2400" b="0" i="1" u="sng" dirty="0" smtClean="0">
                <a:solidFill>
                  <a:schemeClr val="tx2"/>
                </a:solidFill>
              </a:rPr>
              <a:t>how</a:t>
            </a:r>
            <a:r>
              <a:rPr lang="en-US" sz="2400" b="0" dirty="0" smtClean="0">
                <a:solidFill>
                  <a:schemeClr val="tx2"/>
                </a:solidFill>
              </a:rPr>
              <a:t> </a:t>
            </a:r>
            <a:r>
              <a:rPr lang="en-US" sz="2400" b="0" dirty="0" smtClean="0"/>
              <a:t>to determine what is </a:t>
            </a:r>
            <a:r>
              <a:rPr lang="en-US" sz="2400" b="0" i="1" dirty="0" smtClean="0"/>
              <a:t>“sound doctrine”</a:t>
            </a:r>
            <a:r>
              <a:rPr lang="en-US" sz="2400" b="0" dirty="0" smtClean="0"/>
              <a:t>.</a:t>
            </a:r>
          </a:p>
          <a:p>
            <a:pPr marL="347663" indent="-347663">
              <a:buFont typeface="+mj-lt"/>
              <a:buAutoNum type="arabicPeriod"/>
            </a:pPr>
            <a:endParaRPr lang="en-US" sz="2400" b="0" dirty="0" smtClean="0"/>
          </a:p>
          <a:p>
            <a:pPr marL="347663" indent="-347663">
              <a:buFont typeface="Arial" pitchFamily="34" charset="0"/>
              <a:buChar char="•"/>
            </a:pPr>
            <a:r>
              <a:rPr lang="en-US" sz="2400" i="1" dirty="0" smtClean="0"/>
              <a:t>Selection:</a:t>
            </a:r>
            <a:r>
              <a:rPr lang="en-US" sz="2400" b="0" dirty="0" smtClean="0"/>
              <a:t>  Significant, Local Threats to Christianity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21258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5. “One is as good as another!”</a:t>
            </a:r>
            <a:endParaRPr lang="en-US" sz="3200" dirty="0"/>
          </a:p>
        </p:txBody>
      </p:sp>
      <p:sp>
        <p:nvSpPr>
          <p:cNvPr id="3" name="Content Placeholder 2"/>
          <p:cNvSpPr>
            <a:spLocks noGrp="1"/>
          </p:cNvSpPr>
          <p:nvPr>
            <p:ph idx="1"/>
          </p:nvPr>
        </p:nvSpPr>
        <p:spPr/>
        <p:txBody>
          <a:bodyPr>
            <a:noAutofit/>
          </a:bodyPr>
          <a:lstStyle/>
          <a:p>
            <a:pPr marL="571500" indent="-571500">
              <a:buFont typeface="+mj-lt"/>
              <a:buAutoNum type="romanUcPeriod" startAt="2"/>
            </a:pPr>
            <a:r>
              <a:rPr lang="en-US" sz="2800" i="1" dirty="0" smtClean="0">
                <a:solidFill>
                  <a:schemeClr val="tx2"/>
                </a:solidFill>
              </a:rPr>
              <a:t>Salvation:</a:t>
            </a:r>
            <a:endParaRPr lang="en-US" sz="2800" i="1" dirty="0">
              <a:solidFill>
                <a:schemeClr val="tx2"/>
              </a:solidFill>
            </a:endParaRPr>
          </a:p>
          <a:p>
            <a:pPr marL="457200" indent="-457200">
              <a:buFont typeface="+mj-lt"/>
              <a:buAutoNum type="alphaUcPeriod" startAt="2"/>
            </a:pPr>
            <a:r>
              <a:rPr lang="en-US" sz="2400" i="1" dirty="0" smtClean="0"/>
              <a:t>Believing </a:t>
            </a:r>
            <a:r>
              <a:rPr lang="en-US" sz="2400" i="1" dirty="0"/>
              <a:t>False Doctrine Can Condemn </a:t>
            </a:r>
            <a:r>
              <a:rPr lang="en-US" sz="2400" i="1" u="sng" dirty="0"/>
              <a:t>You</a:t>
            </a:r>
            <a:r>
              <a:rPr lang="en-US" sz="2400" i="1" dirty="0"/>
              <a:t> or </a:t>
            </a:r>
            <a:r>
              <a:rPr lang="en-US" sz="2400" i="1" u="sng" dirty="0" smtClean="0"/>
              <a:t>Me</a:t>
            </a:r>
            <a:r>
              <a:rPr lang="en-US" sz="2400" i="1" dirty="0" smtClean="0"/>
              <a:t>:</a:t>
            </a:r>
            <a:endParaRPr lang="en-US" sz="2400" i="1" dirty="0"/>
          </a:p>
          <a:p>
            <a:r>
              <a:rPr lang="en-US" sz="2400" b="0" i="1" dirty="0" smtClean="0"/>
              <a:t>“</a:t>
            </a:r>
            <a:r>
              <a:rPr lang="en-US" sz="2400" b="0" i="1" dirty="0"/>
              <a:t>And their </a:t>
            </a:r>
            <a:r>
              <a:rPr lang="en-US" sz="2400" i="1" dirty="0"/>
              <a:t>message will spread </a:t>
            </a:r>
            <a:r>
              <a:rPr lang="en-US" sz="2400" i="1" u="sng" dirty="0"/>
              <a:t>like cancer</a:t>
            </a:r>
            <a:r>
              <a:rPr lang="en-US" sz="2400" b="0" i="1" dirty="0"/>
              <a:t>. </a:t>
            </a:r>
            <a:r>
              <a:rPr lang="en-US" sz="2400" b="0" i="1" dirty="0" err="1"/>
              <a:t>Hymenaeus</a:t>
            </a:r>
            <a:r>
              <a:rPr lang="en-US" sz="2400" b="0" i="1" dirty="0"/>
              <a:t> and </a:t>
            </a:r>
            <a:r>
              <a:rPr lang="en-US" sz="2400" b="0" i="1" dirty="0" err="1"/>
              <a:t>Philetus</a:t>
            </a:r>
            <a:r>
              <a:rPr lang="en-US" sz="2400" b="0" i="1" dirty="0"/>
              <a:t> are of this sort,  who have </a:t>
            </a:r>
            <a:r>
              <a:rPr lang="en-US" sz="2400" i="1" dirty="0"/>
              <a:t>strayed concerning the truth</a:t>
            </a:r>
            <a:r>
              <a:rPr lang="en-US" sz="2400" b="0" i="1" dirty="0"/>
              <a:t>, saying that the resurrection is already past; and </a:t>
            </a:r>
            <a:r>
              <a:rPr lang="en-US" sz="2400" i="1" dirty="0"/>
              <a:t>they </a:t>
            </a:r>
            <a:r>
              <a:rPr lang="en-US" sz="2400" i="1" u="sng" dirty="0"/>
              <a:t>overthrow the faith</a:t>
            </a:r>
            <a:r>
              <a:rPr lang="en-US" sz="2400" i="1" dirty="0"/>
              <a:t> of some</a:t>
            </a:r>
            <a:r>
              <a:rPr lang="en-US" sz="2400" b="0" dirty="0"/>
              <a:t>. (</a:t>
            </a:r>
            <a:r>
              <a:rPr lang="en-US" sz="2400" dirty="0">
                <a:solidFill>
                  <a:schemeClr val="tx2"/>
                </a:solidFill>
              </a:rPr>
              <a:t>II Timothy 2:17-18</a:t>
            </a:r>
            <a:r>
              <a:rPr lang="en-US" sz="2400" b="0" dirty="0"/>
              <a:t>; also, </a:t>
            </a:r>
            <a:r>
              <a:rPr lang="en-US" sz="2400" dirty="0">
                <a:solidFill>
                  <a:schemeClr val="tx2"/>
                </a:solidFill>
              </a:rPr>
              <a:t>Galatians 5:4; Matthew 7:21-23; Luke 6:39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6798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6. “I </a:t>
            </a:r>
            <a:r>
              <a:rPr lang="en-US" sz="3200" dirty="0"/>
              <a:t>don’t </a:t>
            </a:r>
            <a:r>
              <a:rPr lang="en-US" sz="3200" b="1" i="1" dirty="0"/>
              <a:t>argue</a:t>
            </a:r>
            <a:r>
              <a:rPr lang="en-US" sz="3200" dirty="0"/>
              <a:t> about religion!”</a:t>
            </a:r>
          </a:p>
        </p:txBody>
      </p:sp>
      <p:sp>
        <p:nvSpPr>
          <p:cNvPr id="3" name="Content Placeholder 2"/>
          <p:cNvSpPr>
            <a:spLocks noGrp="1"/>
          </p:cNvSpPr>
          <p:nvPr>
            <p:ph idx="1"/>
          </p:nvPr>
        </p:nvSpPr>
        <p:spPr/>
        <p:txBody>
          <a:bodyPr>
            <a:noAutofit/>
          </a:bodyPr>
          <a:lstStyle/>
          <a:p>
            <a:pPr marL="457200" indent="-457200">
              <a:buFont typeface="+mj-lt"/>
              <a:buAutoNum type="alphaUcPeriod"/>
            </a:pPr>
            <a:r>
              <a:rPr lang="en-US" sz="2400" i="1" dirty="0" smtClean="0"/>
              <a:t>We do not have to “argue”.</a:t>
            </a:r>
          </a:p>
          <a:p>
            <a:pPr marL="457200" indent="-457200">
              <a:buFont typeface="+mj-lt"/>
              <a:buAutoNum type="alphaUcPeriod"/>
            </a:pPr>
            <a:r>
              <a:rPr lang="en-US" sz="2400" i="1" dirty="0" smtClean="0"/>
              <a:t>Inappropriate </a:t>
            </a:r>
            <a:r>
              <a:rPr lang="en-US" sz="2400" i="1" dirty="0"/>
              <a:t>Fighting is Condemned</a:t>
            </a:r>
            <a:r>
              <a:rPr lang="en-US" sz="2400" i="1" dirty="0" smtClean="0"/>
              <a:t>:</a:t>
            </a:r>
            <a:endParaRPr lang="en-US" sz="2400" i="1" dirty="0"/>
          </a:p>
          <a:p>
            <a:r>
              <a:rPr lang="en-US" sz="2400" b="0" i="1" dirty="0"/>
              <a:t>And a servant of the Lord </a:t>
            </a:r>
            <a:r>
              <a:rPr lang="en-US" sz="2400" i="1" dirty="0"/>
              <a:t>must not quarrel but be gentle to all</a:t>
            </a:r>
            <a:r>
              <a:rPr lang="en-US" sz="2400" b="0" i="1" dirty="0"/>
              <a:t>, able to teach, patient,</a:t>
            </a:r>
            <a:r>
              <a:rPr lang="en-US" sz="2400" b="0" dirty="0"/>
              <a:t> … (</a:t>
            </a:r>
            <a:r>
              <a:rPr lang="en-US" sz="2400" dirty="0">
                <a:solidFill>
                  <a:schemeClr val="tx2"/>
                </a:solidFill>
              </a:rPr>
              <a:t>II Timothy 2:24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48680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6. “I </a:t>
            </a:r>
            <a:r>
              <a:rPr lang="en-US" sz="3200" dirty="0"/>
              <a:t>don’t </a:t>
            </a:r>
            <a:r>
              <a:rPr lang="en-US" sz="3200" b="1" i="1" dirty="0"/>
              <a:t>argue</a:t>
            </a:r>
            <a:r>
              <a:rPr lang="en-US" sz="3200" dirty="0"/>
              <a:t> about religion!”</a:t>
            </a:r>
          </a:p>
        </p:txBody>
      </p:sp>
      <p:sp>
        <p:nvSpPr>
          <p:cNvPr id="3" name="Content Placeholder 2"/>
          <p:cNvSpPr>
            <a:spLocks noGrp="1"/>
          </p:cNvSpPr>
          <p:nvPr>
            <p:ph idx="1"/>
          </p:nvPr>
        </p:nvSpPr>
        <p:spPr/>
        <p:txBody>
          <a:bodyPr>
            <a:noAutofit/>
          </a:bodyPr>
          <a:lstStyle/>
          <a:p>
            <a:pPr marL="457200" indent="-457200">
              <a:buFont typeface="+mj-lt"/>
              <a:buAutoNum type="alphaUcPeriod" startAt="3"/>
            </a:pPr>
            <a:r>
              <a:rPr lang="en-US" sz="2400" i="1" dirty="0" smtClean="0"/>
              <a:t>However</a:t>
            </a:r>
            <a:r>
              <a:rPr lang="en-US" sz="2400" i="1" dirty="0"/>
              <a:t>, We Must Correct and Contend:</a:t>
            </a:r>
          </a:p>
          <a:p>
            <a:r>
              <a:rPr lang="en-US" sz="2400" b="0" i="1" dirty="0"/>
              <a:t>… in humility correcting those who are in opposition, if God perhaps will grant them repentance, so that they may know the truth, and that they may come to their senses and escape the snare of the devil, having been taken captive by him to do his will</a:t>
            </a:r>
            <a:r>
              <a:rPr lang="en-US" sz="2400" b="0" dirty="0"/>
              <a:t>. (</a:t>
            </a:r>
            <a:r>
              <a:rPr lang="en-US" sz="2400" dirty="0">
                <a:solidFill>
                  <a:schemeClr val="tx2"/>
                </a:solidFill>
              </a:rPr>
              <a:t>II Timothy 2:25-26</a:t>
            </a:r>
            <a:r>
              <a:rPr lang="en-US" sz="2400" b="0" dirty="0"/>
              <a:t>)</a:t>
            </a:r>
          </a:p>
          <a:p>
            <a:r>
              <a:rPr lang="en-US" sz="2400" b="0" i="1" dirty="0"/>
              <a:t>Beloved, … I found it necessary to write to you exhorting you </a:t>
            </a:r>
            <a:r>
              <a:rPr lang="en-US" sz="2400" i="1" dirty="0"/>
              <a:t>to </a:t>
            </a:r>
            <a:r>
              <a:rPr lang="en-US" sz="2400" i="1" u="sng" dirty="0"/>
              <a:t>contend earnestly</a:t>
            </a:r>
            <a:r>
              <a:rPr lang="en-US" sz="2400" i="1" dirty="0"/>
              <a:t> for </a:t>
            </a:r>
            <a:r>
              <a:rPr lang="en-US" sz="2400" i="1" u="sng" dirty="0"/>
              <a:t>the</a:t>
            </a:r>
            <a:r>
              <a:rPr lang="en-US" sz="2400" i="1" dirty="0"/>
              <a:t> faith</a:t>
            </a:r>
            <a:r>
              <a:rPr lang="en-US" sz="2400" b="0" i="1" dirty="0"/>
              <a:t> which was once for all delivered to the saints. </a:t>
            </a:r>
            <a:r>
              <a:rPr lang="en-US" sz="2400" b="0" dirty="0"/>
              <a:t>(</a:t>
            </a:r>
            <a:r>
              <a:rPr lang="en-US" sz="2400" dirty="0">
                <a:solidFill>
                  <a:schemeClr val="tx2"/>
                </a:solidFill>
              </a:rPr>
              <a:t>Jude </a:t>
            </a:r>
            <a:r>
              <a:rPr lang="en-US" sz="2400" dirty="0" smtClean="0">
                <a:solidFill>
                  <a:schemeClr val="tx2"/>
                </a:solidFill>
              </a:rPr>
              <a:t>3</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97003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Tip #1:  Watch speech and tone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6" name="Rectangle 3"/>
          <p:cNvSpPr txBox="1">
            <a:spLocks noChangeArrowheads="1"/>
          </p:cNvSpPr>
          <p:nvPr/>
        </p:nvSpPr>
        <p:spPr>
          <a:xfrm>
            <a:off x="914400" y="1771650"/>
            <a:ext cx="7315200" cy="24003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buFontTx/>
              <a:buNone/>
            </a:pPr>
            <a:r>
              <a:rPr lang="en-US" sz="3600" b="0" i="1" dirty="0" smtClean="0"/>
              <a:t>Let </a:t>
            </a:r>
            <a:r>
              <a:rPr lang="en-US" sz="3600" i="1" dirty="0" smtClean="0"/>
              <a:t>your speech </a:t>
            </a:r>
            <a:r>
              <a:rPr lang="en-US" sz="3600" i="1" u="sng" dirty="0" smtClean="0"/>
              <a:t>always</a:t>
            </a:r>
            <a:r>
              <a:rPr lang="en-US" sz="3600" i="1" dirty="0" smtClean="0"/>
              <a:t> be with grace, seasoned with salt</a:t>
            </a:r>
            <a:r>
              <a:rPr lang="en-US" sz="3600" b="0" i="1" dirty="0" smtClean="0"/>
              <a:t>, that you may </a:t>
            </a:r>
            <a:r>
              <a:rPr lang="en-US" sz="3600" i="1" dirty="0" smtClean="0"/>
              <a:t>know </a:t>
            </a:r>
            <a:r>
              <a:rPr lang="en-US" sz="3600" i="1" u="sng" dirty="0" smtClean="0"/>
              <a:t>how</a:t>
            </a:r>
            <a:r>
              <a:rPr lang="en-US" sz="3600" i="1" dirty="0" smtClean="0"/>
              <a:t> you </a:t>
            </a:r>
            <a:r>
              <a:rPr lang="en-US" sz="3600" i="1" u="sng" dirty="0" smtClean="0"/>
              <a:t>ought</a:t>
            </a:r>
            <a:r>
              <a:rPr lang="en-US" sz="3600" i="1" dirty="0" smtClean="0"/>
              <a:t> to answer </a:t>
            </a:r>
            <a:r>
              <a:rPr lang="en-US" sz="3600" i="1" u="sng" dirty="0" smtClean="0"/>
              <a:t>each one</a:t>
            </a:r>
            <a:r>
              <a:rPr lang="en-US" sz="3600" b="0" i="1" dirty="0" smtClean="0"/>
              <a:t>. </a:t>
            </a:r>
            <a:r>
              <a:rPr lang="en-US" sz="3600" b="0" dirty="0" smtClean="0"/>
              <a:t>(</a:t>
            </a:r>
            <a:r>
              <a:rPr lang="en-US" sz="3600" dirty="0" smtClean="0">
                <a:solidFill>
                  <a:schemeClr val="tx2"/>
                </a:solidFill>
              </a:rPr>
              <a:t>Colossians 4:6</a:t>
            </a:r>
            <a:r>
              <a:rPr lang="en-US" sz="3600" b="0" dirty="0" smtClean="0"/>
              <a:t>)</a:t>
            </a:r>
            <a:endParaRPr lang="en-US" sz="3600" b="0" dirty="0"/>
          </a:p>
        </p:txBody>
      </p:sp>
    </p:spTree>
    <p:extLst>
      <p:ext uri="{BB962C8B-B14F-4D97-AF65-F5344CB8AC3E}">
        <p14:creationId xmlns:p14="http://schemas.microsoft.com/office/powerpoint/2010/main" val="1256945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FLAWED Methods of Interpretation</a:t>
            </a:r>
            <a:endParaRPr lang="en-US" sz="2800" dirty="0"/>
          </a:p>
        </p:txBody>
      </p:sp>
      <p:sp>
        <p:nvSpPr>
          <p:cNvPr id="3" name="Content Placeholder 2"/>
          <p:cNvSpPr>
            <a:spLocks noGrp="1"/>
          </p:cNvSpPr>
          <p:nvPr>
            <p:ph idx="1"/>
          </p:nvPr>
        </p:nvSpPr>
        <p:spPr>
          <a:xfrm>
            <a:off x="457200" y="640080"/>
            <a:ext cx="8305800" cy="4297680"/>
          </a:xfrm>
        </p:spPr>
        <p:txBody>
          <a:bodyPr>
            <a:noAutofit/>
          </a:bodyPr>
          <a:lstStyle/>
          <a:p>
            <a:pPr marL="457200" indent="-457200">
              <a:spcBef>
                <a:spcPts val="600"/>
              </a:spcBef>
              <a:spcAft>
                <a:spcPts val="0"/>
              </a:spcAft>
              <a:buFont typeface="+mj-lt"/>
              <a:buAutoNum type="arabicPeriod"/>
            </a:pPr>
            <a:r>
              <a:rPr lang="en-US" sz="2800" dirty="0" smtClean="0"/>
              <a:t>Unbelieving</a:t>
            </a:r>
          </a:p>
          <a:p>
            <a:pPr marL="457200" indent="-457200">
              <a:spcBef>
                <a:spcPts val="600"/>
              </a:spcBef>
              <a:spcAft>
                <a:spcPts val="0"/>
              </a:spcAft>
              <a:buFont typeface="+mj-lt"/>
              <a:buAutoNum type="arabicPeriod"/>
            </a:pPr>
            <a:r>
              <a:rPr lang="en-US" sz="2800" dirty="0" smtClean="0">
                <a:solidFill>
                  <a:schemeClr val="accent3"/>
                </a:solidFill>
              </a:rPr>
              <a:t>Rational</a:t>
            </a:r>
          </a:p>
          <a:p>
            <a:pPr marL="457200" indent="-457200">
              <a:spcBef>
                <a:spcPts val="600"/>
              </a:spcBef>
              <a:spcAft>
                <a:spcPts val="0"/>
              </a:spcAft>
              <a:buFont typeface="+mj-lt"/>
              <a:buAutoNum type="arabicPeriod"/>
            </a:pPr>
            <a:r>
              <a:rPr lang="en-US" sz="2800" dirty="0" smtClean="0">
                <a:solidFill>
                  <a:schemeClr val="accent3"/>
                </a:solidFill>
              </a:rPr>
              <a:t>Mystical</a:t>
            </a:r>
          </a:p>
          <a:p>
            <a:pPr marL="457200" indent="-457200">
              <a:spcBef>
                <a:spcPts val="600"/>
              </a:spcBef>
              <a:spcAft>
                <a:spcPts val="0"/>
              </a:spcAft>
              <a:buFont typeface="+mj-lt"/>
              <a:buAutoNum type="arabicPeriod"/>
            </a:pPr>
            <a:r>
              <a:rPr lang="en-US" sz="2800" dirty="0" smtClean="0">
                <a:solidFill>
                  <a:schemeClr val="accent5"/>
                </a:solidFill>
              </a:rPr>
              <a:t>Hierarchical</a:t>
            </a:r>
          </a:p>
          <a:p>
            <a:pPr marL="457200" indent="-457200">
              <a:spcBef>
                <a:spcPts val="600"/>
              </a:spcBef>
              <a:spcAft>
                <a:spcPts val="0"/>
              </a:spcAft>
              <a:buFont typeface="+mj-lt"/>
              <a:buAutoNum type="arabicPeriod"/>
            </a:pPr>
            <a:r>
              <a:rPr lang="en-US" sz="2800" dirty="0" smtClean="0">
                <a:solidFill>
                  <a:schemeClr val="accent5"/>
                </a:solidFill>
              </a:rPr>
              <a:t>Majority</a:t>
            </a:r>
          </a:p>
          <a:p>
            <a:pPr marL="457200" indent="-457200">
              <a:spcBef>
                <a:spcPts val="600"/>
              </a:spcBef>
              <a:spcAft>
                <a:spcPts val="0"/>
              </a:spcAft>
              <a:buFont typeface="+mj-lt"/>
              <a:buAutoNum type="arabicPeriod"/>
            </a:pPr>
            <a:r>
              <a:rPr lang="en-US" sz="2800" dirty="0" smtClean="0">
                <a:solidFill>
                  <a:schemeClr val="accent1"/>
                </a:solidFill>
              </a:rPr>
              <a:t>Allegorical</a:t>
            </a:r>
          </a:p>
          <a:p>
            <a:pPr marL="457200" indent="-457200">
              <a:spcBef>
                <a:spcPts val="600"/>
              </a:spcBef>
              <a:spcAft>
                <a:spcPts val="0"/>
              </a:spcAft>
              <a:buFont typeface="+mj-lt"/>
              <a:buAutoNum type="arabicPeriod"/>
            </a:pPr>
            <a:r>
              <a:rPr lang="en-US" sz="2800" dirty="0" smtClean="0">
                <a:solidFill>
                  <a:schemeClr val="accent1"/>
                </a:solidFill>
              </a:rPr>
              <a:t>Literal</a:t>
            </a:r>
          </a:p>
          <a:p>
            <a:pPr marL="457200" indent="-457200">
              <a:spcBef>
                <a:spcPts val="600"/>
              </a:spcBef>
              <a:spcAft>
                <a:spcPts val="0"/>
              </a:spcAft>
              <a:buFont typeface="+mj-lt"/>
              <a:buAutoNum type="arabicPeriod"/>
            </a:pPr>
            <a:r>
              <a:rPr lang="en-US" sz="2800" dirty="0" smtClean="0">
                <a:solidFill>
                  <a:schemeClr val="accent1"/>
                </a:solidFill>
              </a:rPr>
              <a:t>Spiritual</a:t>
            </a:r>
          </a:p>
          <a:p>
            <a:pPr algn="ctr">
              <a:spcBef>
                <a:spcPts val="600"/>
              </a:spcBef>
              <a:spcAft>
                <a:spcPts val="0"/>
              </a:spcAft>
            </a:pPr>
            <a:r>
              <a:rPr lang="en-US" sz="2800" i="1" dirty="0">
                <a:solidFill>
                  <a:schemeClr val="tx2"/>
                </a:solidFill>
              </a:rPr>
              <a:t>Reflects upon God as Revelator and </a:t>
            </a:r>
            <a:r>
              <a:rPr lang="en-US" sz="2800" i="1" dirty="0" smtClean="0">
                <a:solidFill>
                  <a:schemeClr val="tx2"/>
                </a:solidFill>
              </a:rPr>
              <a:t>Creator</a:t>
            </a:r>
            <a:endParaRPr lang="en-US" sz="2800" i="1"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2"/>
          <p:cNvSpPr txBox="1">
            <a:spLocks/>
          </p:cNvSpPr>
          <p:nvPr/>
        </p:nvSpPr>
        <p:spPr>
          <a:xfrm>
            <a:off x="3657600" y="640080"/>
            <a:ext cx="4800600" cy="429768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6075" indent="-346075">
              <a:spcBef>
                <a:spcPts val="600"/>
              </a:spcBef>
              <a:spcAft>
                <a:spcPts val="0"/>
              </a:spcAft>
              <a:buFont typeface="Arial" pitchFamily="34" charset="0"/>
              <a:buChar char="•"/>
            </a:pPr>
            <a:r>
              <a:rPr lang="en-US" sz="2800" dirty="0" smtClean="0"/>
              <a:t>There is no Bible.</a:t>
            </a:r>
          </a:p>
          <a:p>
            <a:pPr marL="346075" indent="-346075">
              <a:spcBef>
                <a:spcPts val="600"/>
              </a:spcBef>
              <a:spcAft>
                <a:spcPts val="0"/>
              </a:spcAft>
            </a:pPr>
            <a:endParaRPr lang="en-US" sz="2800" dirty="0" smtClean="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3"/>
                </a:solidFill>
              </a:rPr>
              <a:t>Bible is Hopeless.</a:t>
            </a:r>
          </a:p>
          <a:p>
            <a:pPr marL="346075" indent="-346075">
              <a:spcBef>
                <a:spcPts val="600"/>
              </a:spcBef>
              <a:spcAft>
                <a:spcPts val="0"/>
              </a:spcAft>
              <a:buFont typeface="Arial" pitchFamily="34" charset="0"/>
              <a:buChar char="•"/>
            </a:pPr>
            <a:endParaRPr lang="en-US" sz="2800" dirty="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5"/>
                </a:solidFill>
              </a:rPr>
              <a:t>Man is Hopeless.</a:t>
            </a:r>
          </a:p>
          <a:p>
            <a:pPr marL="346075" indent="-346075">
              <a:spcBef>
                <a:spcPts val="600"/>
              </a:spcBef>
              <a:spcAft>
                <a:spcPts val="0"/>
              </a:spcAft>
              <a:buFont typeface="Arial" pitchFamily="34" charset="0"/>
              <a:buChar char="•"/>
            </a:pPr>
            <a:endParaRPr lang="en-US" sz="2800" dirty="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1"/>
                </a:solidFill>
              </a:rPr>
              <a:t>Bible has no literary orientation.</a:t>
            </a:r>
          </a:p>
        </p:txBody>
      </p:sp>
    </p:spTree>
    <p:extLst>
      <p:ext uri="{BB962C8B-B14F-4D97-AF65-F5344CB8AC3E}">
        <p14:creationId xmlns:p14="http://schemas.microsoft.com/office/powerpoint/2010/main" val="136504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Barrier #2 –</a:t>
            </a:r>
            <a:br>
              <a:rPr lang="en-US" sz="6600" i="1" dirty="0" smtClean="0"/>
            </a:br>
            <a:r>
              <a:rPr lang="en-US" sz="6600" i="1" dirty="0" smtClean="0"/>
              <a:t>Insufficiency of Scripture</a:t>
            </a:r>
            <a:endParaRPr lang="en-US" sz="66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408891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
            <a:ext cx="8458200" cy="548640"/>
          </a:xfrm>
        </p:spPr>
        <p:txBody>
          <a:bodyPr>
            <a:noAutofit/>
          </a:bodyPr>
          <a:lstStyle/>
          <a:p>
            <a:r>
              <a:rPr lang="en-US" sz="2600" dirty="0"/>
              <a:t>7. “Words </a:t>
            </a:r>
            <a:r>
              <a:rPr lang="en-US" sz="2600" b="1" i="1" dirty="0"/>
              <a:t>cannot</a:t>
            </a:r>
            <a:r>
              <a:rPr lang="en-US" sz="2600" dirty="0"/>
              <a:t> contain infinite God!”</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The Bible contains what </a:t>
            </a:r>
            <a:r>
              <a:rPr lang="en-US" sz="2400" dirty="0"/>
              <a:t>we </a:t>
            </a:r>
            <a:r>
              <a:rPr lang="en-US" sz="2400" u="sng" dirty="0"/>
              <a:t>need</a:t>
            </a:r>
            <a:r>
              <a:rPr lang="en-US" sz="2400" dirty="0"/>
              <a:t> to know</a:t>
            </a:r>
            <a:r>
              <a:rPr lang="en-US" sz="2400" b="0" dirty="0"/>
              <a:t>:</a:t>
            </a:r>
          </a:p>
          <a:p>
            <a:r>
              <a:rPr lang="en-US" sz="2400" b="0" i="1" dirty="0"/>
              <a:t>“… as His divine power has given to </a:t>
            </a:r>
            <a:r>
              <a:rPr lang="en-US" sz="2400" i="1" dirty="0"/>
              <a:t>us </a:t>
            </a:r>
            <a:r>
              <a:rPr lang="en-US" sz="2400" i="1" u="sng" dirty="0"/>
              <a:t>all things</a:t>
            </a:r>
            <a:r>
              <a:rPr lang="en-US" sz="2400" i="1" dirty="0"/>
              <a:t> that pertain to </a:t>
            </a:r>
            <a:r>
              <a:rPr lang="en-US" sz="2400" i="1" u="sng" dirty="0"/>
              <a:t>life and godliness</a:t>
            </a:r>
            <a:r>
              <a:rPr lang="en-US" sz="2400" i="1" dirty="0"/>
              <a:t>, through the knowledge of Him </a:t>
            </a:r>
            <a:r>
              <a:rPr lang="en-US" sz="2400" b="0" i="1" dirty="0"/>
              <a:t>who called us by glory and virtue.” </a:t>
            </a:r>
            <a:r>
              <a:rPr lang="en-US" sz="2400" b="0" dirty="0"/>
              <a:t>(</a:t>
            </a:r>
            <a:r>
              <a:rPr lang="en-US" sz="2400" dirty="0">
                <a:solidFill>
                  <a:schemeClr val="tx2"/>
                </a:solidFill>
              </a:rPr>
              <a:t>II Peter 1:3</a:t>
            </a:r>
            <a:r>
              <a:rPr lang="en-US" sz="2400" b="0" dirty="0"/>
              <a:t>; also, </a:t>
            </a:r>
            <a:r>
              <a:rPr lang="en-US" sz="2400" dirty="0">
                <a:solidFill>
                  <a:schemeClr val="tx2"/>
                </a:solidFill>
              </a:rPr>
              <a:t>II Timothy 3:16-17</a:t>
            </a:r>
            <a:r>
              <a:rPr lang="en-US" sz="2400" b="0" dirty="0"/>
              <a:t>)</a:t>
            </a:r>
          </a:p>
          <a:p>
            <a:pPr marL="457200" indent="-457200">
              <a:buFont typeface="+mj-lt"/>
              <a:buAutoNum type="arabicPeriod" startAt="2"/>
            </a:pPr>
            <a:r>
              <a:rPr lang="en-US" sz="2400" b="0" dirty="0"/>
              <a:t>No one limits God, but God can limit </a:t>
            </a:r>
            <a:r>
              <a:rPr lang="en-US" sz="2400" b="0" dirty="0" smtClean="0"/>
              <a:t>Himself (</a:t>
            </a:r>
            <a:r>
              <a:rPr lang="en-US" sz="2400" dirty="0" smtClean="0">
                <a:solidFill>
                  <a:schemeClr val="tx2"/>
                </a:solidFill>
              </a:rPr>
              <a:t>Titus 1:2; Hebrews 6:17-18; II Timothy 2:13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89348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
            <a:ext cx="8458200" cy="548640"/>
          </a:xfrm>
        </p:spPr>
        <p:txBody>
          <a:bodyPr>
            <a:noAutofit/>
          </a:bodyPr>
          <a:lstStyle/>
          <a:p>
            <a:r>
              <a:rPr lang="en-US" sz="2600" dirty="0"/>
              <a:t>7. “Words </a:t>
            </a:r>
            <a:r>
              <a:rPr lang="en-US" sz="2600" b="1" i="1" dirty="0"/>
              <a:t>cannot</a:t>
            </a:r>
            <a:r>
              <a:rPr lang="en-US" sz="2600" dirty="0"/>
              <a:t> contain infinite God!”</a:t>
            </a:r>
          </a:p>
        </p:txBody>
      </p:sp>
      <p:sp>
        <p:nvSpPr>
          <p:cNvPr id="3" name="Content Placeholder 2"/>
          <p:cNvSpPr>
            <a:spLocks noGrp="1"/>
          </p:cNvSpPr>
          <p:nvPr>
            <p:ph idx="1"/>
          </p:nvPr>
        </p:nvSpPr>
        <p:spPr/>
        <p:txBody>
          <a:bodyPr>
            <a:noAutofit/>
          </a:bodyPr>
          <a:lstStyle/>
          <a:p>
            <a:pPr marL="457200" indent="-457200">
              <a:buFont typeface="+mj-lt"/>
              <a:buAutoNum type="arabicPeriod" startAt="3"/>
            </a:pPr>
            <a:r>
              <a:rPr lang="en-US" sz="2400" b="0" dirty="0" smtClean="0"/>
              <a:t>The Bible IS sufficient!  It </a:t>
            </a:r>
            <a:r>
              <a:rPr lang="en-US" sz="2400" i="1" u="sng" dirty="0" smtClean="0"/>
              <a:t>can</a:t>
            </a:r>
            <a:r>
              <a:rPr lang="en-US" sz="2400" b="0" dirty="0" smtClean="0"/>
              <a:t> be read and understood:</a:t>
            </a:r>
            <a:endParaRPr lang="en-US" sz="2400" b="0" dirty="0"/>
          </a:p>
          <a:p>
            <a:r>
              <a:rPr lang="en-US" sz="2400" b="0" i="1" dirty="0"/>
              <a:t>“… how that </a:t>
            </a:r>
            <a:r>
              <a:rPr lang="en-US" sz="2400" i="1" dirty="0"/>
              <a:t>by revelation He made known to me </a:t>
            </a:r>
            <a:r>
              <a:rPr lang="en-US" sz="2400" b="0" i="1" dirty="0"/>
              <a:t>the mystery (as </a:t>
            </a:r>
            <a:r>
              <a:rPr lang="en-US" sz="2400" i="1" dirty="0"/>
              <a:t>I have briefly </a:t>
            </a:r>
            <a:r>
              <a:rPr lang="en-US" sz="2400" i="1" u="sng" dirty="0"/>
              <a:t>written</a:t>
            </a:r>
            <a:r>
              <a:rPr lang="en-US" sz="2400" i="1" dirty="0"/>
              <a:t> already, by which, </a:t>
            </a:r>
            <a:r>
              <a:rPr lang="en-US" sz="2400" i="1" u="sng" dirty="0"/>
              <a:t>when you read, you may understand</a:t>
            </a:r>
            <a:r>
              <a:rPr lang="en-US" sz="2400" i="1" dirty="0"/>
              <a:t> my knowledge in the mystery of Christ</a:t>
            </a:r>
            <a:r>
              <a:rPr lang="en-US" sz="2400" b="0" i="1" dirty="0"/>
              <a:t>), which in other ages was not made known to the sons of men, as it has now been revealed by the Spirit to His holy apostles and prophets.”</a:t>
            </a:r>
            <a:r>
              <a:rPr lang="en-US" sz="2400" b="0" dirty="0"/>
              <a:t> (</a:t>
            </a:r>
            <a:r>
              <a:rPr lang="en-US" sz="2400" dirty="0">
                <a:solidFill>
                  <a:schemeClr val="tx2"/>
                </a:solidFill>
              </a:rPr>
              <a:t>Ephesians 3:3-5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277021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9. “I Just Don’t Get It</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Some parts of the Bible are difficult to understand</a:t>
            </a:r>
            <a:r>
              <a:rPr lang="en-US" sz="2400" b="0" dirty="0" smtClean="0"/>
              <a:t>:</a:t>
            </a:r>
          </a:p>
          <a:p>
            <a:r>
              <a:rPr lang="en-US" sz="2400" b="0" i="1" dirty="0" smtClean="0"/>
              <a:t>“… </a:t>
            </a:r>
            <a:r>
              <a:rPr lang="en-US" sz="2400" i="1" dirty="0"/>
              <a:t>be diligent </a:t>
            </a:r>
            <a:r>
              <a:rPr lang="en-US" sz="2400" b="0" i="1" dirty="0"/>
              <a:t>to be found by Him in peace, without spot and blameless;  … as also our beloved brother Paul, according to the wisdom given to him, has written to you,  as also in all his epistles, speaking in them of these things, in which are </a:t>
            </a:r>
            <a:r>
              <a:rPr lang="en-US" sz="2400" i="1" dirty="0"/>
              <a:t>some things hard to understand</a:t>
            </a:r>
            <a:r>
              <a:rPr lang="en-US" sz="2400" b="0" i="1" dirty="0"/>
              <a:t>, which untaught and unstable people twist to their own destruction, as they do also the rest of the Scriptures.  You therefore, beloved, </a:t>
            </a:r>
            <a:r>
              <a:rPr lang="en-US" sz="2400" i="1" dirty="0"/>
              <a:t>since you know this beforehand, beware lest you also fall from your own steadfastness</a:t>
            </a:r>
            <a:r>
              <a:rPr lang="en-US" sz="2400" b="0" i="1" dirty="0"/>
              <a:t>, being led away with the error of the wicked</a:t>
            </a:r>
            <a:r>
              <a:rPr lang="en-US" sz="2400" b="0" i="1" dirty="0" smtClean="0"/>
              <a:t>;”</a:t>
            </a:r>
            <a:r>
              <a:rPr lang="en-US" sz="2400" b="0" dirty="0" smtClean="0"/>
              <a:t> </a:t>
            </a:r>
            <a:r>
              <a:rPr lang="en-US" sz="2400" b="0" dirty="0"/>
              <a:t>(</a:t>
            </a:r>
            <a:r>
              <a:rPr lang="en-US" sz="2400" dirty="0">
                <a:solidFill>
                  <a:schemeClr val="tx2"/>
                </a:solidFill>
              </a:rPr>
              <a:t>II Peter </a:t>
            </a:r>
            <a:r>
              <a:rPr lang="en-US" sz="2400" dirty="0" smtClean="0">
                <a:solidFill>
                  <a:schemeClr val="tx2"/>
                </a:solidFill>
              </a:rPr>
              <a:t>3:14-18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01530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9. “I Just Don’t Get It</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457200" indent="-457200">
              <a:spcAft>
                <a:spcPts val="0"/>
              </a:spcAft>
              <a:buFont typeface="+mj-lt"/>
              <a:buAutoNum type="arabicPeriod" startAt="2"/>
            </a:pPr>
            <a:r>
              <a:rPr lang="en-US" sz="2400" b="0" dirty="0" smtClean="0"/>
              <a:t>Understanding them requires diligence:</a:t>
            </a:r>
          </a:p>
          <a:p>
            <a:pPr>
              <a:spcAft>
                <a:spcPts val="0"/>
              </a:spcAft>
            </a:pPr>
            <a:r>
              <a:rPr lang="en-US" sz="2400" b="0" i="1" dirty="0" smtClean="0"/>
              <a:t>“</a:t>
            </a:r>
            <a:r>
              <a:rPr lang="en-US" sz="2400" i="1" u="sng" dirty="0" smtClean="0"/>
              <a:t>Be </a:t>
            </a:r>
            <a:r>
              <a:rPr lang="en-US" sz="2400" i="1" u="sng" dirty="0"/>
              <a:t>diligent</a:t>
            </a:r>
            <a:r>
              <a:rPr lang="en-US" sz="2400" b="0" i="1" dirty="0"/>
              <a:t> to present yourself approved to God, a worker who does not need to be ashamed, </a:t>
            </a:r>
            <a:r>
              <a:rPr lang="en-US" sz="2400" i="1" dirty="0"/>
              <a:t>rightly dividing the word of truth</a:t>
            </a:r>
            <a:r>
              <a:rPr lang="en-US" sz="2400" b="0" i="1" dirty="0" smtClean="0"/>
              <a:t>.” </a:t>
            </a:r>
            <a:r>
              <a:rPr lang="en-US" sz="2400" b="0" dirty="0"/>
              <a:t>(</a:t>
            </a:r>
            <a:r>
              <a:rPr lang="en-US" sz="2400" dirty="0">
                <a:solidFill>
                  <a:schemeClr val="tx2"/>
                </a:solidFill>
              </a:rPr>
              <a:t>II Timothy </a:t>
            </a:r>
            <a:r>
              <a:rPr lang="en-US" sz="2400" dirty="0" smtClean="0">
                <a:solidFill>
                  <a:schemeClr val="tx2"/>
                </a:solidFill>
              </a:rPr>
              <a:t>2:15</a:t>
            </a:r>
            <a:r>
              <a:rPr lang="en-US" sz="2400" b="0" dirty="0" smtClean="0"/>
              <a:t>)</a:t>
            </a:r>
          </a:p>
          <a:p>
            <a:pPr marL="457200" indent="-457200">
              <a:spcAft>
                <a:spcPts val="0"/>
              </a:spcAft>
              <a:buFont typeface="+mj-lt"/>
              <a:buAutoNum type="arabicPeriod" startAt="3"/>
            </a:pPr>
            <a:r>
              <a:rPr lang="en-US" sz="2400" b="0" dirty="0" smtClean="0"/>
              <a:t>God designed us as well as the Bible.  If He said we can understand, then we can understand!</a:t>
            </a:r>
          </a:p>
          <a:p>
            <a:pPr>
              <a:spcAft>
                <a:spcPts val="0"/>
              </a:spcAft>
            </a:pPr>
            <a:r>
              <a:rPr lang="en-US" sz="2400" b="0" i="1" dirty="0" smtClean="0"/>
              <a:t>“Who </a:t>
            </a:r>
            <a:r>
              <a:rPr lang="en-US" sz="2400" b="0" i="1" dirty="0"/>
              <a:t>has made man's mouth? </a:t>
            </a:r>
            <a:r>
              <a:rPr lang="en-US" sz="2400" b="0" i="1" dirty="0" smtClean="0"/>
              <a:t>… Have </a:t>
            </a:r>
            <a:r>
              <a:rPr lang="en-US" sz="2400" b="0" i="1" dirty="0"/>
              <a:t>not I, the LORD</a:t>
            </a:r>
            <a:r>
              <a:rPr lang="en-US" sz="2400" b="0" i="1" dirty="0" smtClean="0"/>
              <a:t>?” </a:t>
            </a:r>
            <a:r>
              <a:rPr lang="en-US" sz="2400" b="0" dirty="0" smtClean="0"/>
              <a:t>(</a:t>
            </a:r>
            <a:r>
              <a:rPr lang="en-US" sz="2400" dirty="0">
                <a:solidFill>
                  <a:schemeClr val="tx2"/>
                </a:solidFill>
              </a:rPr>
              <a:t>Exodus </a:t>
            </a:r>
            <a:r>
              <a:rPr lang="en-US" sz="2400" dirty="0" smtClean="0">
                <a:solidFill>
                  <a:schemeClr val="tx2"/>
                </a:solidFill>
              </a:rPr>
              <a:t>4:1</a:t>
            </a:r>
            <a:r>
              <a:rPr lang="en-US" sz="2400" b="0" dirty="0" smtClean="0"/>
              <a:t>)</a:t>
            </a:r>
            <a:endParaRPr lang="en-US" sz="2400" b="0" dirty="0"/>
          </a:p>
          <a:p>
            <a:pPr>
              <a:spcAft>
                <a:spcPts val="0"/>
              </a:spcAft>
            </a:pPr>
            <a:r>
              <a:rPr lang="en-US" sz="2400" b="0" i="1" dirty="0" smtClean="0"/>
              <a:t>“</a:t>
            </a:r>
            <a:r>
              <a:rPr lang="en-US" sz="2400" i="1" u="sng" dirty="0" smtClean="0"/>
              <a:t>Have </a:t>
            </a:r>
            <a:r>
              <a:rPr lang="en-US" sz="2400" i="1" u="sng" dirty="0"/>
              <a:t>I not commanded you</a:t>
            </a:r>
            <a:r>
              <a:rPr lang="en-US" sz="2400" i="1" dirty="0"/>
              <a:t>? Be strong and of good courage</a:t>
            </a:r>
            <a:r>
              <a:rPr lang="en-US" sz="2400" b="0" i="1" dirty="0"/>
              <a:t>; do not be afraid, nor be dismayed, for the LORD your God is with you wherever you </a:t>
            </a:r>
            <a:r>
              <a:rPr lang="en-US" sz="2400" b="0" i="1" dirty="0" smtClean="0"/>
              <a:t>go.”</a:t>
            </a:r>
            <a:r>
              <a:rPr lang="en-US" sz="2400" b="0" dirty="0" smtClean="0"/>
              <a:t> </a:t>
            </a:r>
            <a:r>
              <a:rPr lang="en-US" sz="2400" b="0" dirty="0"/>
              <a:t>(</a:t>
            </a:r>
            <a:r>
              <a:rPr lang="en-US" sz="2400" dirty="0">
                <a:solidFill>
                  <a:schemeClr val="tx2"/>
                </a:solidFill>
              </a:rPr>
              <a:t>Joshua </a:t>
            </a:r>
            <a:r>
              <a:rPr lang="en-US" sz="2400" dirty="0" smtClean="0">
                <a:solidFill>
                  <a:schemeClr val="tx2"/>
                </a:solidFill>
              </a:rPr>
              <a:t>1:9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66054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Aside:  Approaching </a:t>
            </a:r>
            <a:r>
              <a:rPr lang="en-US" sz="3200" dirty="0" smtClean="0"/>
              <a:t>People</a:t>
            </a:r>
            <a:endParaRPr lang="en-US" sz="32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Welcome to </a:t>
            </a:r>
            <a:r>
              <a:rPr lang="en-US" sz="2400" i="1" u="sng" dirty="0" smtClean="0"/>
              <a:t>Visitors</a:t>
            </a:r>
            <a:r>
              <a:rPr lang="en-US" sz="2400" b="0" dirty="0" smtClean="0"/>
              <a:t>!  </a:t>
            </a:r>
            <a:r>
              <a:rPr lang="en-US" sz="2400" b="0" dirty="0" smtClean="0">
                <a:sym typeface="Wingdings" pitchFamily="2" charset="2"/>
              </a:rPr>
              <a:t></a:t>
            </a:r>
          </a:p>
          <a:p>
            <a:pPr marL="346075" indent="-346075">
              <a:buFont typeface="Arial" pitchFamily="34" charset="0"/>
              <a:buChar char="•"/>
            </a:pPr>
            <a:r>
              <a:rPr lang="en-US" sz="2400" b="0" dirty="0" smtClean="0"/>
              <a:t>Class questions represent “worst case” hostility.</a:t>
            </a:r>
          </a:p>
          <a:p>
            <a:pPr marL="346075" indent="-346075">
              <a:buFont typeface="Arial" pitchFamily="34" charset="0"/>
              <a:buChar char="•"/>
            </a:pPr>
            <a:r>
              <a:rPr lang="en-US" sz="2400" b="0" i="1" dirty="0" smtClean="0"/>
              <a:t>“</a:t>
            </a:r>
            <a:r>
              <a:rPr lang="en-US" sz="2400" b="0" i="1" dirty="0"/>
              <a:t>A </a:t>
            </a:r>
            <a:r>
              <a:rPr lang="en-US" sz="2400" i="1" dirty="0"/>
              <a:t>soft answer turns away wrath</a:t>
            </a:r>
            <a:r>
              <a:rPr lang="en-US" sz="2400" b="0" i="1" dirty="0"/>
              <a:t>, But a harsh word stirs up anger</a:t>
            </a:r>
            <a:r>
              <a:rPr lang="en-US" sz="2400" b="0" i="1" dirty="0" smtClean="0"/>
              <a:t>.” </a:t>
            </a:r>
            <a:r>
              <a:rPr lang="en-US" sz="2400" b="0" dirty="0"/>
              <a:t>(</a:t>
            </a:r>
            <a:r>
              <a:rPr lang="en-US" sz="2400" dirty="0">
                <a:solidFill>
                  <a:schemeClr val="tx2"/>
                </a:solidFill>
              </a:rPr>
              <a:t>Proverbs </a:t>
            </a:r>
            <a:r>
              <a:rPr lang="en-US" sz="2400" dirty="0" smtClean="0">
                <a:solidFill>
                  <a:schemeClr val="tx2"/>
                </a:solidFill>
              </a:rPr>
              <a:t>15:1; Romans 12:17-21</a:t>
            </a:r>
            <a:r>
              <a:rPr lang="en-US" sz="2400" b="0" dirty="0" smtClean="0"/>
              <a:t>)</a:t>
            </a:r>
            <a:endParaRPr lang="en-US" sz="2400" b="0" i="1" dirty="0" smtClean="0"/>
          </a:p>
          <a:p>
            <a:pPr marL="346075" indent="-346075">
              <a:buFont typeface="Arial" pitchFamily="34" charset="0"/>
              <a:buChar char="•"/>
            </a:pPr>
            <a:r>
              <a:rPr lang="en-US" sz="2400" b="0" i="1" dirty="0" smtClean="0"/>
              <a:t>“Speech with </a:t>
            </a:r>
            <a:r>
              <a:rPr lang="en-US" sz="2400" i="1" dirty="0" smtClean="0"/>
              <a:t>grace</a:t>
            </a:r>
            <a:r>
              <a:rPr lang="en-US" sz="2400" b="0" i="1" dirty="0" smtClean="0"/>
              <a:t>, </a:t>
            </a:r>
            <a:r>
              <a:rPr lang="en-US" sz="2400" i="1" dirty="0" smtClean="0"/>
              <a:t>seasoned with salt </a:t>
            </a:r>
            <a:r>
              <a:rPr lang="en-US" sz="2400" b="0" i="1" dirty="0" smtClean="0"/>
              <a:t>… </a:t>
            </a:r>
            <a:r>
              <a:rPr lang="en-US" sz="2400" i="1" dirty="0" smtClean="0"/>
              <a:t>know</a:t>
            </a:r>
            <a:r>
              <a:rPr lang="en-US" sz="2400" b="0" i="1" dirty="0" smtClean="0"/>
              <a:t> </a:t>
            </a:r>
            <a:r>
              <a:rPr lang="en-US" sz="2400" i="1" dirty="0" smtClean="0"/>
              <a:t>how</a:t>
            </a:r>
            <a:r>
              <a:rPr lang="en-US" sz="2400" b="0" i="1" dirty="0" smtClean="0"/>
              <a:t> to answer </a:t>
            </a:r>
            <a:r>
              <a:rPr lang="en-US" sz="2400" i="1" dirty="0" smtClean="0"/>
              <a:t>each one</a:t>
            </a:r>
            <a:r>
              <a:rPr lang="en-US" sz="2400" b="0" i="1" dirty="0" smtClean="0"/>
              <a:t>” </a:t>
            </a:r>
            <a:r>
              <a:rPr lang="en-US" sz="2400" b="0" dirty="0" smtClean="0"/>
              <a:t>(</a:t>
            </a:r>
            <a:r>
              <a:rPr lang="en-US" sz="2400" dirty="0" smtClean="0">
                <a:solidFill>
                  <a:schemeClr val="tx2"/>
                </a:solidFill>
              </a:rPr>
              <a:t>Colossians 4:6</a:t>
            </a:r>
            <a:r>
              <a:rPr lang="en-US" sz="2400" b="0" dirty="0" smtClean="0"/>
              <a:t>)</a:t>
            </a:r>
          </a:p>
          <a:p>
            <a:pPr marL="346075" indent="-346075">
              <a:buFont typeface="Arial" pitchFamily="34" charset="0"/>
              <a:buChar char="•"/>
            </a:pPr>
            <a:r>
              <a:rPr lang="en-US" sz="2400" b="0" dirty="0" smtClean="0"/>
              <a:t>Patiently </a:t>
            </a:r>
            <a:r>
              <a:rPr lang="en-US" sz="2400" b="0" i="1" dirty="0" smtClean="0"/>
              <a:t>“reason”</a:t>
            </a:r>
            <a:r>
              <a:rPr lang="en-US" sz="2400" b="0" dirty="0" smtClean="0"/>
              <a:t>, explain … not browbeat, intimidate (</a:t>
            </a:r>
            <a:r>
              <a:rPr lang="en-US" sz="2400" dirty="0" smtClean="0">
                <a:solidFill>
                  <a:schemeClr val="tx2"/>
                </a:solidFill>
              </a:rPr>
              <a:t>Acts 19:8-9; II Timothy 2:25-26</a:t>
            </a:r>
            <a:r>
              <a:rPr lang="en-US" sz="2400" b="0" dirty="0" smtClean="0"/>
              <a:t>).</a:t>
            </a:r>
          </a:p>
          <a:p>
            <a:pPr marL="346075" indent="-346075">
              <a:buFont typeface="Arial" pitchFamily="34" charset="0"/>
              <a:buChar char="•"/>
            </a:pPr>
            <a:r>
              <a:rPr lang="en-US" sz="2400" b="0" dirty="0" smtClean="0"/>
              <a:t>Say what each person </a:t>
            </a:r>
            <a:r>
              <a:rPr lang="en-US" sz="2400" i="1" dirty="0" smtClean="0"/>
              <a:t>needs</a:t>
            </a:r>
            <a:r>
              <a:rPr lang="en-US" sz="2400" b="0" dirty="0" smtClean="0"/>
              <a:t> (</a:t>
            </a:r>
            <a:r>
              <a:rPr lang="en-US" sz="2400" dirty="0" smtClean="0">
                <a:solidFill>
                  <a:schemeClr val="tx2"/>
                </a:solidFill>
              </a:rPr>
              <a:t>Mark 10:21-23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70385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8. “That is </a:t>
            </a:r>
            <a:r>
              <a:rPr lang="en-US" sz="3200" b="1" i="1" dirty="0"/>
              <a:t>your</a:t>
            </a:r>
            <a:r>
              <a:rPr lang="en-US" sz="3200" dirty="0"/>
              <a:t> interpretation!”</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Presumes one interpretation is as good (or, as bad) as another.</a:t>
            </a:r>
            <a:endParaRPr lang="en-US" sz="2400" b="0" dirty="0" smtClean="0"/>
          </a:p>
          <a:p>
            <a:r>
              <a:rPr lang="en-US" sz="2400" b="0" i="1" dirty="0" smtClean="0"/>
              <a:t>“… </a:t>
            </a:r>
            <a:r>
              <a:rPr lang="en-US" sz="2400" b="0" i="1" dirty="0"/>
              <a:t>God, </a:t>
            </a:r>
            <a:r>
              <a:rPr lang="en-US" sz="2400" i="1" dirty="0"/>
              <a:t>who </a:t>
            </a:r>
            <a:r>
              <a:rPr lang="en-US" sz="2400" i="1" u="sng" dirty="0"/>
              <a:t>cannot</a:t>
            </a:r>
            <a:r>
              <a:rPr lang="en-US" sz="2400" i="1" dirty="0"/>
              <a:t> lie </a:t>
            </a:r>
            <a:r>
              <a:rPr lang="en-US" sz="2400" b="0" i="1" dirty="0" smtClean="0"/>
              <a:t>…”</a:t>
            </a:r>
            <a:r>
              <a:rPr lang="en-US" sz="2400" b="0" dirty="0" smtClean="0"/>
              <a:t> </a:t>
            </a:r>
            <a:r>
              <a:rPr lang="en-US" sz="2400" b="0" dirty="0"/>
              <a:t>(</a:t>
            </a:r>
            <a:r>
              <a:rPr lang="en-US" sz="2400" dirty="0">
                <a:solidFill>
                  <a:schemeClr val="tx2"/>
                </a:solidFill>
              </a:rPr>
              <a:t>Titus 1:2; Hebrews 6:17-18</a:t>
            </a:r>
            <a:r>
              <a:rPr lang="en-US" sz="2400" b="0" dirty="0" smtClean="0"/>
              <a:t>)</a:t>
            </a:r>
          </a:p>
          <a:p>
            <a:r>
              <a:rPr lang="en-US" sz="2400" b="0" i="1" dirty="0" smtClean="0"/>
              <a:t>“For </a:t>
            </a:r>
            <a:r>
              <a:rPr lang="en-US" sz="2400" b="0" i="1" dirty="0"/>
              <a:t>God is </a:t>
            </a:r>
            <a:r>
              <a:rPr lang="en-US" sz="2400" i="1" u="sng" dirty="0"/>
              <a:t>not the author of confusion</a:t>
            </a:r>
            <a:r>
              <a:rPr lang="en-US" sz="2400" i="1" dirty="0"/>
              <a:t> but of peace</a:t>
            </a:r>
            <a:r>
              <a:rPr lang="en-US" sz="2400" b="0" i="1" dirty="0"/>
              <a:t>, as in all the churches of the </a:t>
            </a:r>
            <a:r>
              <a:rPr lang="en-US" sz="2400" b="0" i="1" dirty="0" smtClean="0"/>
              <a:t>saints.”</a:t>
            </a:r>
            <a:r>
              <a:rPr lang="en-US" sz="2400" dirty="0" smtClean="0"/>
              <a:t> </a:t>
            </a:r>
            <a:r>
              <a:rPr lang="en-US" sz="2400" b="0" dirty="0"/>
              <a:t>(</a:t>
            </a:r>
            <a:r>
              <a:rPr lang="en-US" sz="2400" dirty="0">
                <a:solidFill>
                  <a:schemeClr val="tx2"/>
                </a:solidFill>
              </a:rPr>
              <a:t>I Corinthians </a:t>
            </a:r>
            <a:r>
              <a:rPr lang="en-US" sz="2400" dirty="0" smtClean="0">
                <a:solidFill>
                  <a:schemeClr val="tx2"/>
                </a:solidFill>
              </a:rPr>
              <a:t>14:33</a:t>
            </a:r>
            <a:r>
              <a:rPr lang="en-US" sz="2400" b="0" dirty="0" smtClean="0"/>
              <a:t>)</a:t>
            </a:r>
            <a:endParaRPr lang="en-US" sz="2400" dirty="0" smtClean="0"/>
          </a:p>
          <a:p>
            <a:pPr marL="457200" indent="-457200">
              <a:buFont typeface="+mj-lt"/>
              <a:buAutoNum type="arabicPeriod" startAt="2"/>
            </a:pPr>
            <a:r>
              <a:rPr lang="en-US" sz="2400" b="0" dirty="0" smtClean="0"/>
              <a:t>Despairs that truth (God’s Word) is essentially unknowable or non-existent, but it is knowable and sufficient for all we need (</a:t>
            </a:r>
            <a:r>
              <a:rPr lang="en-US" sz="2400" dirty="0" smtClean="0">
                <a:solidFill>
                  <a:schemeClr val="tx2"/>
                </a:solidFill>
              </a:rPr>
              <a:t>II Timothy 3:16-17</a:t>
            </a:r>
            <a:r>
              <a:rPr lang="en-US" sz="2400" b="0" dirty="0" smtClean="0"/>
              <a:t>).</a:t>
            </a:r>
          </a:p>
          <a:p>
            <a:pPr marL="457200" indent="-457200">
              <a:buFont typeface="+mj-lt"/>
              <a:buAutoNum type="arabicPeriod" startAt="2"/>
            </a:pPr>
            <a:r>
              <a:rPr lang="en-US" sz="2400" b="0" dirty="0" smtClean="0"/>
              <a:t>“Do you believe you are right?”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83778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 #2:  Adapt!</a:t>
            </a:r>
          </a:p>
        </p:txBody>
      </p:sp>
      <p:sp>
        <p:nvSpPr>
          <p:cNvPr id="3" name="Content Placeholder 2"/>
          <p:cNvSpPr>
            <a:spLocks noGrp="1"/>
          </p:cNvSpPr>
          <p:nvPr>
            <p:ph idx="1"/>
          </p:nvPr>
        </p:nvSpPr>
        <p:spPr/>
        <p:txBody>
          <a:bodyPr>
            <a:normAutofit lnSpcReduction="10000"/>
          </a:bodyPr>
          <a:lstStyle/>
          <a:p>
            <a:r>
              <a:rPr lang="en-US" sz="2400" b="0" i="1" dirty="0"/>
              <a:t>For though I am free from all men, </a:t>
            </a:r>
            <a:r>
              <a:rPr lang="en-US" sz="2400" i="1" dirty="0"/>
              <a:t>I have made myself a servant to all, </a:t>
            </a:r>
            <a:r>
              <a:rPr lang="en-US" sz="2400" i="1" u="sng" dirty="0"/>
              <a:t>that I might win the more</a:t>
            </a:r>
            <a:r>
              <a:rPr lang="en-US" sz="2400" b="0" i="1" dirty="0"/>
              <a:t>;  and </a:t>
            </a:r>
            <a:r>
              <a:rPr lang="en-US" sz="2400" i="1" dirty="0"/>
              <a:t>to the Jews I became as a Jew</a:t>
            </a:r>
            <a:r>
              <a:rPr lang="en-US" sz="2400" b="0" i="1" dirty="0"/>
              <a:t>, that I might win Jews; </a:t>
            </a:r>
            <a:r>
              <a:rPr lang="en-US" sz="2400" i="1" dirty="0"/>
              <a:t>to those who are under the law, as under the law</a:t>
            </a:r>
            <a:r>
              <a:rPr lang="en-US" sz="2400" b="0" i="1" dirty="0"/>
              <a:t>, that I might win those who are under the law;  </a:t>
            </a:r>
            <a:r>
              <a:rPr lang="en-US" sz="2400" i="1" dirty="0"/>
              <a:t>to those who are without law, as without law</a:t>
            </a:r>
            <a:r>
              <a:rPr lang="en-US" sz="2400" b="0" i="1" dirty="0"/>
              <a:t> (not being without law toward God, but under law toward Christ), that I might win those who are without law;  </a:t>
            </a:r>
            <a:r>
              <a:rPr lang="en-US" sz="2400" i="1" dirty="0"/>
              <a:t>to the weak I became as weak</a:t>
            </a:r>
            <a:r>
              <a:rPr lang="en-US" sz="2400" b="0" i="1" dirty="0"/>
              <a:t>, that I might win the weak. </a:t>
            </a:r>
            <a:r>
              <a:rPr lang="en-US" sz="2400" i="1" dirty="0">
                <a:solidFill>
                  <a:schemeClr val="tx2"/>
                </a:solidFill>
              </a:rPr>
              <a:t>I have become </a:t>
            </a:r>
            <a:r>
              <a:rPr lang="en-US" sz="2400" i="1" u="sng" dirty="0">
                <a:solidFill>
                  <a:schemeClr val="tx2"/>
                </a:solidFill>
              </a:rPr>
              <a:t>all things</a:t>
            </a:r>
            <a:r>
              <a:rPr lang="en-US" sz="2400" i="1" dirty="0">
                <a:solidFill>
                  <a:schemeClr val="tx2"/>
                </a:solidFill>
              </a:rPr>
              <a:t> to </a:t>
            </a:r>
            <a:r>
              <a:rPr lang="en-US" sz="2400" i="1" u="sng" dirty="0">
                <a:solidFill>
                  <a:schemeClr val="tx2"/>
                </a:solidFill>
              </a:rPr>
              <a:t>all men</a:t>
            </a:r>
            <a:r>
              <a:rPr lang="en-US" sz="2400" i="1" dirty="0">
                <a:solidFill>
                  <a:schemeClr val="tx2"/>
                </a:solidFill>
              </a:rPr>
              <a:t>, </a:t>
            </a:r>
            <a:r>
              <a:rPr lang="en-US" sz="2400" i="1" u="sng" dirty="0">
                <a:solidFill>
                  <a:schemeClr val="tx2"/>
                </a:solidFill>
              </a:rPr>
              <a:t>that I might by all means save some</a:t>
            </a:r>
            <a:r>
              <a:rPr lang="en-US" sz="2400" b="0" i="1" dirty="0">
                <a:solidFill>
                  <a:schemeClr val="tx2"/>
                </a:solidFill>
              </a:rPr>
              <a:t>.</a:t>
            </a:r>
            <a:r>
              <a:rPr lang="en-US" sz="2400" b="0" i="1" dirty="0"/>
              <a:t>  Now this I do for the gospel's sake, that I may be partaker of it with you. </a:t>
            </a:r>
            <a:r>
              <a:rPr lang="en-US" sz="2400" b="0" dirty="0"/>
              <a:t>(</a:t>
            </a:r>
            <a:r>
              <a:rPr lang="en-US" sz="2400" dirty="0">
                <a:solidFill>
                  <a:schemeClr val="tx2"/>
                </a:solidFill>
              </a:rPr>
              <a:t>I Corinthians 9:19-23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608903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t>Barrier #3 –</a:t>
            </a:r>
            <a:br>
              <a:rPr lang="en-US" sz="8000" i="1" dirty="0" smtClean="0"/>
            </a:br>
            <a:r>
              <a:rPr lang="en-US" sz="8000" i="1" dirty="0" smtClean="0"/>
              <a:t>Wrong Standard</a:t>
            </a:r>
            <a:endParaRPr lang="en-US" sz="80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2010075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Helps Interpret”</a:t>
            </a:r>
            <a:endParaRPr lang="en-US" dirty="0"/>
          </a:p>
        </p:txBody>
      </p:sp>
      <p:sp>
        <p:nvSpPr>
          <p:cNvPr id="3" name="Content Placeholder 2"/>
          <p:cNvSpPr>
            <a:spLocks noGrp="1"/>
          </p:cNvSpPr>
          <p:nvPr>
            <p:ph idx="1"/>
          </p:nvPr>
        </p:nvSpPr>
        <p:spPr/>
        <p:txBody>
          <a:bodyPr>
            <a:normAutofit fontScale="85000" lnSpcReduction="10000"/>
          </a:bodyPr>
          <a:lstStyle/>
          <a:p>
            <a:pPr marL="346075" indent="-346075">
              <a:buFont typeface="+mj-lt"/>
              <a:buAutoNum type="arabicPeriod"/>
            </a:pPr>
            <a:r>
              <a:rPr lang="en-US" sz="2400" b="0" dirty="0" smtClean="0"/>
              <a:t>So, the Scriptures are insufficient?  I can’t read and understand?</a:t>
            </a:r>
          </a:p>
          <a:p>
            <a:pPr marL="346075" indent="-346075">
              <a:buFont typeface="+mj-lt"/>
              <a:buAutoNum type="arabicPeriod"/>
            </a:pPr>
            <a:r>
              <a:rPr lang="en-US" sz="2400" b="0" dirty="0"/>
              <a:t>How do you </a:t>
            </a:r>
            <a:r>
              <a:rPr lang="en-US" sz="2400" i="1" dirty="0"/>
              <a:t>know</a:t>
            </a:r>
            <a:r>
              <a:rPr lang="en-US" sz="2400" b="0" dirty="0"/>
              <a:t> it is the Holy Spirit leading you?</a:t>
            </a:r>
          </a:p>
          <a:p>
            <a:pPr marL="684213" lvl="2" indent="-338138"/>
            <a:r>
              <a:rPr lang="en-US" sz="2200" b="0" dirty="0" smtClean="0"/>
              <a:t>Could </a:t>
            </a:r>
            <a:r>
              <a:rPr lang="en-US" sz="2200" b="0" dirty="0"/>
              <a:t>be the Devil or his servants! (</a:t>
            </a:r>
            <a:r>
              <a:rPr lang="en-US" sz="2200" b="1" dirty="0">
                <a:solidFill>
                  <a:schemeClr val="tx2"/>
                </a:solidFill>
              </a:rPr>
              <a:t>II Thessalonians 2:9-12; II Corinthians 11:13-15</a:t>
            </a:r>
            <a:r>
              <a:rPr lang="en-US" sz="2200" b="0" dirty="0"/>
              <a:t>)</a:t>
            </a:r>
          </a:p>
          <a:p>
            <a:pPr marL="684213" lvl="2" indent="-338138"/>
            <a:r>
              <a:rPr lang="en-US" sz="2200" b="0" dirty="0" smtClean="0"/>
              <a:t>Could </a:t>
            </a:r>
            <a:r>
              <a:rPr lang="en-US" sz="2200" b="0" dirty="0"/>
              <a:t>be yourself! (</a:t>
            </a:r>
            <a:r>
              <a:rPr lang="en-US" sz="2200" b="1" dirty="0">
                <a:solidFill>
                  <a:schemeClr val="tx2"/>
                </a:solidFill>
              </a:rPr>
              <a:t>Jeremiah 14:14; 23:16-36; 29:8-9</a:t>
            </a:r>
            <a:r>
              <a:rPr lang="en-US" sz="2200" b="0" dirty="0"/>
              <a:t>)</a:t>
            </a:r>
          </a:p>
          <a:p>
            <a:pPr marL="346075" indent="-346075">
              <a:buFont typeface="+mj-lt"/>
              <a:buAutoNum type="arabicPeriod"/>
            </a:pPr>
            <a:r>
              <a:rPr lang="en-US" sz="2400" b="0" dirty="0" smtClean="0"/>
              <a:t>Modern </a:t>
            </a:r>
            <a:r>
              <a:rPr lang="en-US" sz="2400" b="0" dirty="0"/>
              <a:t>revelation cannot contradict the ancient.</a:t>
            </a:r>
          </a:p>
          <a:p>
            <a:r>
              <a:rPr lang="en-US" sz="2400" b="0" i="1" dirty="0"/>
              <a:t>But </a:t>
            </a:r>
            <a:r>
              <a:rPr lang="en-US" sz="2400" i="1" dirty="0"/>
              <a:t>even if </a:t>
            </a:r>
            <a:r>
              <a:rPr lang="en-US" sz="2400" i="1" u="sng" dirty="0"/>
              <a:t>we</a:t>
            </a:r>
            <a:r>
              <a:rPr lang="en-US" sz="2400" i="1" dirty="0"/>
              <a:t>, or an </a:t>
            </a:r>
            <a:r>
              <a:rPr lang="en-US" sz="2400" i="1" u="sng" dirty="0"/>
              <a:t>angel from heaven</a:t>
            </a:r>
            <a:r>
              <a:rPr lang="en-US" sz="2400" i="1" dirty="0"/>
              <a:t>, preach </a:t>
            </a:r>
            <a:r>
              <a:rPr lang="en-US" sz="2400" i="1" u="sng" dirty="0"/>
              <a:t>any other gospel</a:t>
            </a:r>
            <a:r>
              <a:rPr lang="en-US" sz="2400" i="1" dirty="0"/>
              <a:t> to you than what we have preached to you, </a:t>
            </a:r>
            <a:r>
              <a:rPr lang="en-US" sz="2400" i="1" u="sng" dirty="0"/>
              <a:t>let him be accursed</a:t>
            </a:r>
            <a:r>
              <a:rPr lang="en-US" sz="2400" b="0" i="1" dirty="0"/>
              <a:t>.  As we have said before, so now I say again, if anyone preaches any other gospel to you than what you have received, let him be accursed. </a:t>
            </a:r>
            <a:r>
              <a:rPr lang="en-US" sz="2400" b="0" dirty="0"/>
              <a:t>(</a:t>
            </a:r>
            <a:r>
              <a:rPr lang="en-US" sz="2400" dirty="0">
                <a:solidFill>
                  <a:schemeClr val="tx2"/>
                </a:solidFill>
              </a:rPr>
              <a:t>Galatians 1:8-9</a:t>
            </a:r>
            <a:r>
              <a:rPr lang="en-US" sz="2400" b="0" dirty="0"/>
              <a:t>)</a:t>
            </a:r>
          </a:p>
          <a:p>
            <a:pPr marL="346075" indent="-346075">
              <a:buFont typeface="Arial" pitchFamily="34" charset="0"/>
              <a:buChar char="•"/>
            </a:pPr>
            <a:r>
              <a:rPr lang="en-US" sz="2400" b="0" dirty="0"/>
              <a:t>See also:  </a:t>
            </a:r>
            <a:r>
              <a:rPr lang="en-US" sz="2400" dirty="0">
                <a:solidFill>
                  <a:schemeClr val="tx2"/>
                </a:solidFill>
              </a:rPr>
              <a:t>I John 4:1, 6; I Corinthians 14:33, 37; John 5:31-47</a:t>
            </a:r>
          </a:p>
          <a:p>
            <a:pPr marL="346075" indent="-346075">
              <a:buFont typeface="+mj-lt"/>
              <a:buAutoNum type="arabicPeriod"/>
            </a:pPr>
            <a:endParaRPr lang="en-US" sz="2400" b="0" dirty="0" smtClean="0"/>
          </a:p>
          <a:p>
            <a:pPr marL="346075" indent="-346075">
              <a:buFont typeface="+mj-lt"/>
              <a:buAutoNum type="arabicPeriod"/>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55281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Review</a:t>
            </a:r>
            <a:r>
              <a:rPr lang="en-US" sz="3200" dirty="0"/>
              <a:t>:</a:t>
            </a:r>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Arial" pitchFamily="34" charset="0"/>
              <a:buChar char="•"/>
            </a:pPr>
            <a:r>
              <a:rPr lang="en-US" sz="2400" b="0" dirty="0" smtClean="0"/>
              <a:t>Welcome to </a:t>
            </a:r>
            <a:r>
              <a:rPr lang="en-US" sz="2400" i="1" u="sng" dirty="0" smtClean="0"/>
              <a:t>Visitors</a:t>
            </a:r>
            <a:r>
              <a:rPr lang="en-US" sz="2400" b="0" dirty="0" smtClean="0"/>
              <a:t>!  </a:t>
            </a:r>
            <a:r>
              <a:rPr lang="en-US" sz="2400" b="0" dirty="0" smtClean="0">
                <a:sym typeface="Wingdings" pitchFamily="2" charset="2"/>
              </a:rPr>
              <a:t></a:t>
            </a:r>
          </a:p>
          <a:p>
            <a:pPr marL="346075" indent="-346075">
              <a:spcBef>
                <a:spcPts val="300"/>
              </a:spcBef>
              <a:spcAft>
                <a:spcPts val="300"/>
              </a:spcAft>
              <a:buFont typeface="Arial" pitchFamily="34" charset="0"/>
              <a:buChar char="•"/>
            </a:pPr>
            <a:r>
              <a:rPr lang="en-US" sz="2400" b="0" i="1" dirty="0" smtClean="0"/>
              <a:t>“</a:t>
            </a:r>
            <a:r>
              <a:rPr lang="en-US" sz="2400" b="0" i="1" dirty="0"/>
              <a:t>A </a:t>
            </a:r>
            <a:r>
              <a:rPr lang="en-US" sz="2400" i="1" dirty="0"/>
              <a:t>soft answer turns away wrath</a:t>
            </a:r>
            <a:r>
              <a:rPr lang="en-US" sz="2400" b="0" i="1" dirty="0"/>
              <a:t>, But a harsh word stirs up anger</a:t>
            </a:r>
            <a:r>
              <a:rPr lang="en-US" sz="2400" b="0" i="1" dirty="0" smtClean="0"/>
              <a:t>.” </a:t>
            </a:r>
            <a:r>
              <a:rPr lang="en-US" sz="2400" b="0" dirty="0"/>
              <a:t>(</a:t>
            </a:r>
            <a:r>
              <a:rPr lang="en-US" sz="2400" dirty="0">
                <a:solidFill>
                  <a:schemeClr val="tx2"/>
                </a:solidFill>
              </a:rPr>
              <a:t>Proverbs </a:t>
            </a:r>
            <a:r>
              <a:rPr lang="en-US" sz="2400" dirty="0" smtClean="0">
                <a:solidFill>
                  <a:schemeClr val="tx2"/>
                </a:solidFill>
              </a:rPr>
              <a:t>15:1; Romans 12:17-21</a:t>
            </a:r>
            <a:r>
              <a:rPr lang="en-US" sz="2400" b="0" dirty="0" smtClean="0"/>
              <a:t>)</a:t>
            </a:r>
            <a:endParaRPr lang="en-US" sz="2400" b="0" i="1" dirty="0" smtClean="0"/>
          </a:p>
          <a:p>
            <a:pPr marL="346075" indent="-346075">
              <a:spcBef>
                <a:spcPts val="300"/>
              </a:spcBef>
              <a:spcAft>
                <a:spcPts val="300"/>
              </a:spcAft>
              <a:buFont typeface="Arial" pitchFamily="34" charset="0"/>
              <a:buChar char="•"/>
            </a:pPr>
            <a:r>
              <a:rPr lang="en-US" sz="2400" b="0" dirty="0" smtClean="0"/>
              <a:t>Identify </a:t>
            </a:r>
            <a:r>
              <a:rPr lang="en-US" sz="2400" i="1" dirty="0" smtClean="0"/>
              <a:t>common</a:t>
            </a:r>
            <a:r>
              <a:rPr lang="en-US" sz="2400" b="0" dirty="0" smtClean="0"/>
              <a:t> platform, and build toward resolving </a:t>
            </a:r>
            <a:r>
              <a:rPr lang="en-US" sz="2400" i="1" dirty="0" smtClean="0"/>
              <a:t>fundamental</a:t>
            </a:r>
            <a:r>
              <a:rPr lang="en-US" sz="2400" b="0" dirty="0" smtClean="0"/>
              <a:t> point of </a:t>
            </a:r>
            <a:r>
              <a:rPr lang="en-US" sz="2400" i="1" dirty="0" smtClean="0"/>
              <a:t>difference</a:t>
            </a:r>
            <a:r>
              <a:rPr lang="en-US" sz="2400" b="0" dirty="0" smtClean="0"/>
              <a:t>.</a:t>
            </a:r>
          </a:p>
          <a:p>
            <a:pPr marL="346075" indent="-346075">
              <a:spcBef>
                <a:spcPts val="300"/>
              </a:spcBef>
              <a:spcAft>
                <a:spcPts val="300"/>
              </a:spcAft>
              <a:buFont typeface="Arial" pitchFamily="34" charset="0"/>
              <a:buChar char="•"/>
            </a:pPr>
            <a:r>
              <a:rPr lang="en-US" sz="2400" b="0" dirty="0" smtClean="0"/>
              <a:t>Identify and question assertions, assumptions.</a:t>
            </a:r>
          </a:p>
          <a:p>
            <a:pPr marL="346075" indent="-346075">
              <a:spcBef>
                <a:spcPts val="300"/>
              </a:spcBef>
              <a:spcAft>
                <a:spcPts val="300"/>
              </a:spcAft>
              <a:buFont typeface="Arial" pitchFamily="34" charset="0"/>
              <a:buChar char="•"/>
            </a:pPr>
            <a:r>
              <a:rPr lang="en-US" sz="2400" b="0" dirty="0" smtClean="0"/>
              <a:t>What we believe matters (</a:t>
            </a:r>
            <a:r>
              <a:rPr lang="en-US" sz="2400" dirty="0" smtClean="0">
                <a:solidFill>
                  <a:schemeClr val="tx2"/>
                </a:solidFill>
              </a:rPr>
              <a:t>Galatians 5:4</a:t>
            </a:r>
            <a:r>
              <a:rPr lang="en-US" sz="2400" b="0" dirty="0" smtClean="0"/>
              <a:t>).</a:t>
            </a:r>
          </a:p>
          <a:p>
            <a:pPr marL="346075" indent="-346075">
              <a:spcBef>
                <a:spcPts val="300"/>
              </a:spcBef>
              <a:spcAft>
                <a:spcPts val="300"/>
              </a:spcAft>
              <a:buFont typeface="Arial" pitchFamily="34" charset="0"/>
              <a:buChar char="•"/>
            </a:pPr>
            <a:r>
              <a:rPr lang="en-US" sz="2400" b="0" dirty="0" smtClean="0"/>
              <a:t>Identify differences in </a:t>
            </a:r>
            <a:r>
              <a:rPr lang="en-US" sz="2400" i="1" dirty="0" smtClean="0"/>
              <a:t>approaching</a:t>
            </a:r>
            <a:r>
              <a:rPr lang="en-US" sz="2400" b="0" dirty="0" smtClean="0"/>
              <a:t> the Bible.</a:t>
            </a:r>
          </a:p>
          <a:p>
            <a:pPr marL="346075" indent="-346075">
              <a:spcBef>
                <a:spcPts val="300"/>
              </a:spcBef>
              <a:spcAft>
                <a:spcPts val="300"/>
              </a:spcAft>
              <a:buFont typeface="Arial" pitchFamily="34" charset="0"/>
              <a:buChar char="•"/>
            </a:pPr>
            <a:r>
              <a:rPr lang="en-US" sz="2400" b="0" dirty="0" smtClean="0"/>
              <a:t>Don’t forget the </a:t>
            </a:r>
            <a:r>
              <a:rPr lang="en-US" sz="2400" i="1" dirty="0" smtClean="0"/>
              <a:t>sufficiency</a:t>
            </a:r>
            <a:r>
              <a:rPr lang="en-US" sz="2400" b="0" dirty="0" smtClean="0"/>
              <a:t> of the Scriptures for man (</a:t>
            </a:r>
            <a:r>
              <a:rPr lang="en-US" sz="2400" dirty="0" smtClean="0">
                <a:solidFill>
                  <a:schemeClr val="tx2"/>
                </a:solidFill>
              </a:rPr>
              <a:t>Ephesians 3:3-5; II Timothy 3:16-17; II Peter 1:2-3</a:t>
            </a:r>
            <a:r>
              <a:rPr lang="en-US" sz="2400" b="0" dirty="0" smtClean="0"/>
              <a:t>)</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106597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b="1" i="1" dirty="0"/>
              <a:t>feel</a:t>
            </a:r>
            <a:r>
              <a:rPr lang="en-US" dirty="0"/>
              <a:t> this is right!”</a:t>
            </a:r>
          </a:p>
        </p:txBody>
      </p:sp>
      <p:sp>
        <p:nvSpPr>
          <p:cNvPr id="3" name="Content Placeholder 2"/>
          <p:cNvSpPr>
            <a:spLocks noGrp="1"/>
          </p:cNvSpPr>
          <p:nvPr>
            <p:ph idx="1"/>
          </p:nvPr>
        </p:nvSpPr>
        <p:spPr/>
        <p:txBody>
          <a:bodyPr>
            <a:noAutofit/>
          </a:bodyPr>
          <a:lstStyle/>
          <a:p>
            <a:pPr marL="457200" indent="-457200">
              <a:buFont typeface="+mj-lt"/>
              <a:buAutoNum type="arabicPeriod" startAt="11"/>
            </a:pPr>
            <a:r>
              <a:rPr lang="en-US" sz="2400" b="0" dirty="0" smtClean="0"/>
              <a:t>If you were talking to a friend, convicting them of some sin, and they responded, “I </a:t>
            </a:r>
            <a:r>
              <a:rPr lang="en-US" sz="2400" i="1" dirty="0" smtClean="0"/>
              <a:t>feel</a:t>
            </a:r>
            <a:r>
              <a:rPr lang="en-US" sz="2400" b="0" dirty="0" smtClean="0"/>
              <a:t> this is right,” how would you answer?</a:t>
            </a:r>
          </a:p>
          <a:p>
            <a:pPr marL="342900" indent="-342900">
              <a:buFont typeface="Arial" pitchFamily="34" charset="0"/>
              <a:buChar char="•"/>
            </a:pPr>
            <a:r>
              <a:rPr lang="en-US" sz="2400" b="0" dirty="0" smtClean="0"/>
              <a:t>Our </a:t>
            </a:r>
            <a:r>
              <a:rPr lang="en-US" sz="2400" b="0" dirty="0"/>
              <a:t>feelings cannot be trusted:  </a:t>
            </a:r>
          </a:p>
          <a:p>
            <a:r>
              <a:rPr lang="en-US" sz="2400" b="0" i="1" dirty="0" smtClean="0"/>
              <a:t>“There </a:t>
            </a:r>
            <a:r>
              <a:rPr lang="en-US" sz="2400" b="0" i="1" dirty="0"/>
              <a:t>is a way </a:t>
            </a:r>
            <a:r>
              <a:rPr lang="en-US" sz="2400" i="1" dirty="0"/>
              <a:t>that </a:t>
            </a:r>
            <a:r>
              <a:rPr lang="en-US" sz="2400" i="1" u="sng" dirty="0"/>
              <a:t>seems right</a:t>
            </a:r>
            <a:r>
              <a:rPr lang="en-US" sz="2400" i="1" dirty="0"/>
              <a:t> to a man</a:t>
            </a:r>
            <a:r>
              <a:rPr lang="en-US" sz="2400" b="0" i="1" dirty="0"/>
              <a:t>, But </a:t>
            </a:r>
            <a:r>
              <a:rPr lang="en-US" sz="2400" i="1" dirty="0"/>
              <a:t>its </a:t>
            </a:r>
            <a:r>
              <a:rPr lang="en-US" sz="2400" i="1" u="sng" dirty="0"/>
              <a:t>end</a:t>
            </a:r>
            <a:r>
              <a:rPr lang="en-US" sz="2400" i="1" dirty="0"/>
              <a:t> is the way of </a:t>
            </a:r>
            <a:r>
              <a:rPr lang="en-US" sz="2400" i="1" u="sng" dirty="0"/>
              <a:t>death</a:t>
            </a:r>
            <a:r>
              <a:rPr lang="en-US" sz="2400" b="0" i="1" dirty="0" smtClean="0"/>
              <a:t>.” </a:t>
            </a:r>
            <a:r>
              <a:rPr lang="en-US" sz="2400" b="0" dirty="0"/>
              <a:t>(</a:t>
            </a:r>
            <a:r>
              <a:rPr lang="en-US" sz="2400" dirty="0">
                <a:solidFill>
                  <a:schemeClr val="tx2"/>
                </a:solidFill>
              </a:rPr>
              <a:t>Proverbs 14:12</a:t>
            </a:r>
            <a:r>
              <a:rPr lang="en-US" sz="2400" b="0" dirty="0"/>
              <a:t>; also, </a:t>
            </a:r>
            <a:r>
              <a:rPr lang="en-US" sz="2400" dirty="0">
                <a:solidFill>
                  <a:schemeClr val="tx2"/>
                </a:solidFill>
              </a:rPr>
              <a:t>Proverbs 16:2; Jeremiah 10:23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43884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b="1" i="1" dirty="0"/>
              <a:t>feel</a:t>
            </a:r>
            <a:r>
              <a:rPr lang="en-US" dirty="0"/>
              <a:t> this is right!”</a:t>
            </a:r>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For </a:t>
            </a:r>
            <a:r>
              <a:rPr lang="en-US" sz="2400" b="0" dirty="0"/>
              <a:t>example, Paul was </a:t>
            </a:r>
            <a:r>
              <a:rPr lang="en-US" sz="2400" i="1" u="sng" dirty="0"/>
              <a:t>sincerely</a:t>
            </a:r>
            <a:r>
              <a:rPr lang="en-US" sz="2400" b="0" dirty="0"/>
              <a:t> wrong:</a:t>
            </a:r>
          </a:p>
          <a:p>
            <a:r>
              <a:rPr lang="en-US" sz="2400" b="0" i="1" dirty="0"/>
              <a:t>Then Paul, looking earnestly at the council, said, “Men and brethren, </a:t>
            </a:r>
            <a:r>
              <a:rPr lang="en-US" sz="2400" i="1" dirty="0"/>
              <a:t>I have lived in </a:t>
            </a:r>
            <a:r>
              <a:rPr lang="en-US" sz="2400" i="1" u="sng" dirty="0"/>
              <a:t>all good conscience</a:t>
            </a:r>
            <a:r>
              <a:rPr lang="en-US" sz="2400" i="1" dirty="0"/>
              <a:t> before God until this day</a:t>
            </a:r>
            <a:r>
              <a:rPr lang="en-US" sz="2400" b="0" i="1" dirty="0"/>
              <a:t>.” </a:t>
            </a:r>
            <a:r>
              <a:rPr lang="en-US" sz="2400" b="0" dirty="0"/>
              <a:t>(</a:t>
            </a:r>
            <a:r>
              <a:rPr lang="en-US" sz="2400" dirty="0">
                <a:solidFill>
                  <a:schemeClr val="tx2"/>
                </a:solidFill>
              </a:rPr>
              <a:t>Acts 23:1</a:t>
            </a:r>
            <a:r>
              <a:rPr lang="en-US" sz="2400" b="0" dirty="0"/>
              <a:t>)</a:t>
            </a:r>
          </a:p>
          <a:p>
            <a:r>
              <a:rPr lang="en-US" sz="2400" b="0" i="1" dirty="0"/>
              <a:t>“</a:t>
            </a:r>
            <a:r>
              <a:rPr lang="en-US" sz="2400" i="1" dirty="0"/>
              <a:t>I persecuted this Way to the </a:t>
            </a:r>
            <a:r>
              <a:rPr lang="en-US" sz="2400" i="1" u="sng" dirty="0"/>
              <a:t>death</a:t>
            </a:r>
            <a:r>
              <a:rPr lang="en-US" sz="2400" b="0" i="1" dirty="0"/>
              <a:t>, binding and delivering into prisons both men and women …” </a:t>
            </a:r>
            <a:r>
              <a:rPr lang="en-US" sz="2400" b="0" dirty="0"/>
              <a:t>(</a:t>
            </a:r>
            <a:r>
              <a:rPr lang="en-US" sz="2400" dirty="0">
                <a:solidFill>
                  <a:schemeClr val="tx2"/>
                </a:solidFill>
              </a:rPr>
              <a:t>Acts 22:4</a:t>
            </a:r>
            <a:r>
              <a:rPr lang="en-US" sz="2400" b="0" dirty="0"/>
              <a:t>)</a:t>
            </a:r>
          </a:p>
          <a:p>
            <a:r>
              <a:rPr lang="en-US" sz="2400" b="0" i="1" dirty="0" smtClean="0"/>
              <a:t>“… </a:t>
            </a:r>
            <a:r>
              <a:rPr lang="en-US" sz="2400" b="0" i="1" dirty="0"/>
              <a:t>I </a:t>
            </a:r>
            <a:r>
              <a:rPr lang="en-US" sz="2400" i="1" dirty="0"/>
              <a:t>was formerly a blasphemer, a persecutor, and an insolent man</a:t>
            </a:r>
            <a:r>
              <a:rPr lang="en-US" sz="2400" b="0" i="1" dirty="0"/>
              <a:t>; but I obtained mercy because </a:t>
            </a:r>
            <a:r>
              <a:rPr lang="en-US" sz="2400" i="1" dirty="0"/>
              <a:t>I did it </a:t>
            </a:r>
            <a:r>
              <a:rPr lang="en-US" sz="2400" i="1" u="sng" dirty="0"/>
              <a:t>ignorantly in unbelief</a:t>
            </a:r>
            <a:r>
              <a:rPr lang="en-US" sz="2400" b="0" i="1" dirty="0" smtClean="0"/>
              <a:t>.” </a:t>
            </a:r>
            <a:r>
              <a:rPr lang="en-US" sz="2400" b="0" dirty="0"/>
              <a:t>(</a:t>
            </a:r>
            <a:r>
              <a:rPr lang="en-US" sz="2400" dirty="0">
                <a:solidFill>
                  <a:schemeClr val="tx2"/>
                </a:solidFill>
              </a:rPr>
              <a:t>I Timothy 1:13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5619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Parents Could Answer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12"/>
            </a:pPr>
            <a:r>
              <a:rPr lang="en-US" sz="2400" b="0" dirty="0" smtClean="0"/>
              <a:t>What </a:t>
            </a:r>
            <a:r>
              <a:rPr lang="en-US" sz="2400" b="0" dirty="0"/>
              <a:t>if you were studying with a schoolmate, and they answered, “My parents and my pastor could answer all of these questions!”  What would you say?</a:t>
            </a:r>
          </a:p>
          <a:p>
            <a:pPr marL="342900" indent="-342900">
              <a:buFont typeface="Arial" pitchFamily="34" charset="0"/>
              <a:buChar char="•"/>
            </a:pPr>
            <a:r>
              <a:rPr lang="en-US" sz="2400" b="0" dirty="0" smtClean="0"/>
              <a:t>Who </a:t>
            </a:r>
            <a:r>
              <a:rPr lang="en-US" sz="2400" b="0" dirty="0"/>
              <a:t>comes first, Jesus or </a:t>
            </a:r>
            <a:r>
              <a:rPr lang="en-US" sz="2400" b="0" dirty="0" smtClean="0"/>
              <a:t>ancestry</a:t>
            </a:r>
            <a:r>
              <a:rPr lang="en-US" sz="2400" b="0" dirty="0"/>
              <a:t>?  </a:t>
            </a:r>
          </a:p>
          <a:p>
            <a:r>
              <a:rPr lang="en-US" sz="2400" b="0" i="1" dirty="0"/>
              <a:t>“</a:t>
            </a:r>
            <a:r>
              <a:rPr lang="en-US" sz="2400" i="1" dirty="0"/>
              <a:t>If anyone comes to Me and </a:t>
            </a:r>
            <a:r>
              <a:rPr lang="en-US" sz="2400" i="1" u="sng" dirty="0"/>
              <a:t>does not hate</a:t>
            </a:r>
            <a:r>
              <a:rPr lang="en-US" sz="2400" i="1" dirty="0"/>
              <a:t> </a:t>
            </a:r>
            <a:r>
              <a:rPr lang="en-US" sz="2400" b="0" i="1" dirty="0"/>
              <a:t>his father and mother, wife and children, brothers and sisters, yes, and his own life also, </a:t>
            </a:r>
            <a:r>
              <a:rPr lang="en-US" sz="2400" i="1" dirty="0"/>
              <a:t>he </a:t>
            </a:r>
            <a:r>
              <a:rPr lang="en-US" sz="2400" i="1" u="sng" dirty="0"/>
              <a:t>cannot</a:t>
            </a:r>
            <a:r>
              <a:rPr lang="en-US" sz="2400" i="1" dirty="0"/>
              <a:t> be My disciple</a:t>
            </a:r>
            <a:r>
              <a:rPr lang="en-US" sz="2400" b="0" i="1" dirty="0"/>
              <a:t>.” </a:t>
            </a:r>
            <a:r>
              <a:rPr lang="en-US" sz="2400" b="0" dirty="0"/>
              <a:t>(</a:t>
            </a:r>
            <a:r>
              <a:rPr lang="en-US" sz="2400" dirty="0">
                <a:solidFill>
                  <a:schemeClr val="tx2"/>
                </a:solidFill>
              </a:rPr>
              <a:t>Luke 14:26</a:t>
            </a:r>
            <a:r>
              <a:rPr lang="en-US" sz="2400" b="0" dirty="0"/>
              <a:t>; also, </a:t>
            </a:r>
            <a:r>
              <a:rPr lang="en-US" sz="2400" dirty="0" smtClean="0">
                <a:solidFill>
                  <a:schemeClr val="tx2"/>
                </a:solidFill>
              </a:rPr>
              <a:t>Matthew 10:34-39; Galatians </a:t>
            </a:r>
            <a:r>
              <a:rPr lang="en-US" sz="2400" dirty="0">
                <a:solidFill>
                  <a:schemeClr val="tx2"/>
                </a:solidFill>
              </a:rPr>
              <a:t>1:13-14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112795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Pastor Could Answer …”</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Arial" pitchFamily="34" charset="0"/>
              <a:buChar char="•"/>
            </a:pPr>
            <a:r>
              <a:rPr lang="en-US" sz="2400" b="0" dirty="0" smtClean="0"/>
              <a:t>“Great! </a:t>
            </a:r>
            <a:r>
              <a:rPr lang="en-US" sz="2400" b="0" dirty="0"/>
              <a:t> </a:t>
            </a:r>
            <a:r>
              <a:rPr lang="en-US" sz="2400" b="0" dirty="0" smtClean="0"/>
              <a:t>I would love to study with him too.  </a:t>
            </a:r>
            <a:r>
              <a:rPr lang="en-US" sz="2400" b="0" dirty="0" smtClean="0">
                <a:sym typeface="Wingdings" pitchFamily="2" charset="2"/>
              </a:rPr>
              <a:t></a:t>
            </a:r>
            <a:r>
              <a:rPr lang="en-US" sz="2400" b="0" dirty="0" smtClean="0"/>
              <a:t>”</a:t>
            </a:r>
          </a:p>
          <a:p>
            <a:pPr marL="457200" indent="-457200">
              <a:buFont typeface="Arial" pitchFamily="34" charset="0"/>
              <a:buChar char="•"/>
            </a:pPr>
            <a:r>
              <a:rPr lang="en-US" sz="2400" b="0" dirty="0" smtClean="0"/>
              <a:t>Whose </a:t>
            </a:r>
            <a:r>
              <a:rPr lang="en-US" sz="2400" b="0" dirty="0"/>
              <a:t>traditions comes first, God’s or man’s?</a:t>
            </a:r>
          </a:p>
          <a:p>
            <a:r>
              <a:rPr lang="en-US" sz="2400" b="0" i="1" dirty="0"/>
              <a:t>He answered and said to them, “Why do </a:t>
            </a:r>
            <a:r>
              <a:rPr lang="en-US" sz="2400" i="1" dirty="0"/>
              <a:t>you also </a:t>
            </a:r>
            <a:r>
              <a:rPr lang="en-US" sz="2400" i="1" u="sng" dirty="0"/>
              <a:t>transgress</a:t>
            </a:r>
            <a:r>
              <a:rPr lang="en-US" sz="2400" i="1" dirty="0"/>
              <a:t> the commandment of God </a:t>
            </a:r>
            <a:r>
              <a:rPr lang="en-US" sz="2400" i="1" u="sng" dirty="0"/>
              <a:t>because</a:t>
            </a:r>
            <a:r>
              <a:rPr lang="en-US" sz="2400" i="1" dirty="0"/>
              <a:t> of your tradition</a:t>
            </a:r>
            <a:r>
              <a:rPr lang="en-US" sz="2400" b="0" i="1" dirty="0"/>
              <a:t>?  … ‘And </a:t>
            </a:r>
            <a:r>
              <a:rPr lang="en-US" sz="2400" i="1" dirty="0"/>
              <a:t>in vain they worship Me</a:t>
            </a:r>
            <a:r>
              <a:rPr lang="en-US" sz="2400" b="0" i="1" dirty="0"/>
              <a:t>, </a:t>
            </a:r>
            <a:r>
              <a:rPr lang="en-US" sz="2400" i="1" dirty="0"/>
              <a:t>Teaching</a:t>
            </a:r>
            <a:r>
              <a:rPr lang="en-US" sz="2400" b="0" i="1" dirty="0"/>
              <a:t> as doctrines the</a:t>
            </a:r>
            <a:r>
              <a:rPr lang="en-US" sz="2400" i="1" dirty="0"/>
              <a:t> commandments of men</a:t>
            </a:r>
            <a:r>
              <a:rPr lang="en-US" sz="2400" b="0" i="1" dirty="0"/>
              <a:t>.’” </a:t>
            </a:r>
            <a:r>
              <a:rPr lang="en-US" sz="2400" b="0" dirty="0"/>
              <a:t>(</a:t>
            </a:r>
            <a:r>
              <a:rPr lang="en-US" sz="2400" dirty="0">
                <a:solidFill>
                  <a:schemeClr val="tx2"/>
                </a:solidFill>
              </a:rPr>
              <a:t>Matthew 15:3, 9</a:t>
            </a:r>
            <a:r>
              <a:rPr lang="en-US" sz="2400" b="0" dirty="0" smtClean="0"/>
              <a:t>)</a:t>
            </a:r>
          </a:p>
          <a:p>
            <a:pPr marL="457200" indent="-457200">
              <a:buFont typeface="Arial" pitchFamily="34" charset="0"/>
              <a:buChar char="•"/>
            </a:pPr>
            <a:r>
              <a:rPr lang="en-US" sz="2400" b="0" dirty="0" smtClean="0"/>
              <a:t>We stand on our own before God on Judgment – not with anyone else including one’s pastor:</a:t>
            </a:r>
          </a:p>
          <a:p>
            <a:r>
              <a:rPr lang="en-US" sz="2400" b="0" i="1" dirty="0" smtClean="0"/>
              <a:t>“For </a:t>
            </a:r>
            <a:r>
              <a:rPr lang="en-US" sz="2400" i="1" dirty="0"/>
              <a:t>we must </a:t>
            </a:r>
            <a:r>
              <a:rPr lang="en-US" sz="2400" i="1" u="sng" dirty="0"/>
              <a:t>all</a:t>
            </a:r>
            <a:r>
              <a:rPr lang="en-US" sz="2400" i="1" dirty="0"/>
              <a:t> appear</a:t>
            </a:r>
            <a:r>
              <a:rPr lang="en-US" sz="2400" b="0" i="1" dirty="0"/>
              <a:t> before the judgment seat of Christ, that </a:t>
            </a:r>
            <a:r>
              <a:rPr lang="en-US" sz="2400" i="1" dirty="0"/>
              <a:t>each one may receive the things </a:t>
            </a:r>
            <a:r>
              <a:rPr lang="en-US" sz="2400" b="0" i="1" dirty="0"/>
              <a:t>done in the body, </a:t>
            </a:r>
            <a:r>
              <a:rPr lang="en-US" sz="2400" i="1" dirty="0"/>
              <a:t>according to what </a:t>
            </a:r>
            <a:r>
              <a:rPr lang="en-US" sz="2400" i="1" u="sng" dirty="0"/>
              <a:t>he</a:t>
            </a:r>
            <a:r>
              <a:rPr lang="en-US" sz="2400" i="1" dirty="0"/>
              <a:t> has done</a:t>
            </a:r>
            <a:r>
              <a:rPr lang="en-US" sz="2400" b="0" i="1" dirty="0"/>
              <a:t>, whether good or bad</a:t>
            </a:r>
            <a:r>
              <a:rPr lang="en-US" sz="2400" b="0" i="1" dirty="0" smtClean="0"/>
              <a:t>.” </a:t>
            </a:r>
            <a:r>
              <a:rPr lang="en-US" sz="2400" b="0" dirty="0" smtClean="0"/>
              <a:t>(</a:t>
            </a:r>
            <a:r>
              <a:rPr lang="en-US" sz="2400" dirty="0" smtClean="0">
                <a:solidFill>
                  <a:schemeClr val="tx2"/>
                </a:solidFill>
              </a:rPr>
              <a:t>II Corinthians 5:10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Tree>
    <p:extLst>
      <p:ext uri="{BB962C8B-B14F-4D97-AF65-F5344CB8AC3E}">
        <p14:creationId xmlns:p14="http://schemas.microsoft.com/office/powerpoint/2010/main" val="128973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i="1" dirty="0"/>
              <a:t>All</a:t>
            </a:r>
            <a:r>
              <a:rPr lang="en-US" dirty="0"/>
              <a:t> Christians believe this!”</a:t>
            </a:r>
          </a:p>
        </p:txBody>
      </p:sp>
      <p:sp>
        <p:nvSpPr>
          <p:cNvPr id="3" name="Content Placeholder 2"/>
          <p:cNvSpPr>
            <a:spLocks noGrp="1"/>
          </p:cNvSpPr>
          <p:nvPr>
            <p:ph idx="1"/>
          </p:nvPr>
        </p:nvSpPr>
        <p:spPr/>
        <p:txBody>
          <a:bodyPr>
            <a:noAutofit/>
          </a:bodyPr>
          <a:lstStyle/>
          <a:p>
            <a:pPr marL="457200" indent="-457200">
              <a:buFont typeface="+mj-lt"/>
              <a:buAutoNum type="arabicPeriod" startAt="13"/>
            </a:pPr>
            <a:r>
              <a:rPr lang="en-US" sz="2400" b="0" dirty="0" smtClean="0"/>
              <a:t>Imagine </a:t>
            </a:r>
            <a:r>
              <a:rPr lang="en-US" sz="2400" b="0" dirty="0"/>
              <a:t>you were talking to a schoolmate about instrumental music, and they responded, “But, all Christians use mechanical instruments in worship!”  What would be your answer?</a:t>
            </a:r>
          </a:p>
          <a:p>
            <a:pPr marL="346075" indent="-346075">
              <a:buFont typeface="Arial" pitchFamily="34" charset="0"/>
              <a:buChar char="•"/>
            </a:pPr>
            <a:r>
              <a:rPr lang="en-US" sz="2400" b="0" dirty="0" smtClean="0"/>
              <a:t>Previously</a:t>
            </a:r>
            <a:r>
              <a:rPr lang="en-US" sz="2400" b="0" dirty="0"/>
              <a:t>, God condemned the world and </a:t>
            </a:r>
            <a:r>
              <a:rPr lang="en-US" sz="2400" dirty="0"/>
              <a:t>saved </a:t>
            </a:r>
            <a:r>
              <a:rPr lang="en-US" sz="2400" u="sng" dirty="0" smtClean="0"/>
              <a:t>few</a:t>
            </a:r>
            <a:r>
              <a:rPr lang="en-US" sz="2400" b="0" dirty="0" smtClean="0"/>
              <a:t>!</a:t>
            </a:r>
            <a:endParaRPr lang="en-US" sz="2400" b="0" dirty="0"/>
          </a:p>
          <a:p>
            <a:r>
              <a:rPr lang="en-US" sz="2400" b="0" i="1" dirty="0"/>
              <a:t>…who formerly were disobedient, when once the Divine longsuffering waited in the days of Noah, while the ark was being prepared, in which </a:t>
            </a:r>
            <a:r>
              <a:rPr lang="en-US" sz="2400" i="1" dirty="0"/>
              <a:t>a few, that is, </a:t>
            </a:r>
            <a:r>
              <a:rPr lang="en-US" sz="2400" i="1" u="sng" dirty="0"/>
              <a:t>eight souls</a:t>
            </a:r>
            <a:r>
              <a:rPr lang="en-US" sz="2400" i="1" dirty="0"/>
              <a:t>, were saved</a:t>
            </a:r>
            <a:r>
              <a:rPr lang="en-US" sz="2400" b="0" i="1" dirty="0"/>
              <a:t> through water. </a:t>
            </a:r>
            <a:r>
              <a:rPr lang="en-US" sz="2400" b="0" dirty="0"/>
              <a:t>(</a:t>
            </a:r>
            <a:r>
              <a:rPr lang="en-US" sz="2400" dirty="0">
                <a:solidFill>
                  <a:schemeClr val="tx2"/>
                </a:solidFill>
              </a:rPr>
              <a:t>I Peter 3:20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18972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Aside:  Approaching </a:t>
            </a:r>
            <a:r>
              <a:rPr lang="en-US" sz="3200" dirty="0" smtClean="0"/>
              <a:t>People</a:t>
            </a:r>
            <a:endParaRPr lang="en-US" sz="3200" dirty="0"/>
          </a:p>
        </p:txBody>
      </p:sp>
      <p:sp>
        <p:nvSpPr>
          <p:cNvPr id="3" name="Content Placeholder 2"/>
          <p:cNvSpPr>
            <a:spLocks noGrp="1"/>
          </p:cNvSpPr>
          <p:nvPr>
            <p:ph idx="1"/>
          </p:nvPr>
        </p:nvSpPr>
        <p:spPr/>
        <p:txBody>
          <a:bodyPr>
            <a:noAutofit/>
          </a:bodyPr>
          <a:lstStyle/>
          <a:p>
            <a:pPr marL="346075" indent="-346075">
              <a:spcAft>
                <a:spcPts val="0"/>
              </a:spcAft>
              <a:buFont typeface="Arial" pitchFamily="34" charset="0"/>
              <a:buChar char="•"/>
            </a:pPr>
            <a:r>
              <a:rPr lang="en-US" sz="2400" b="0" dirty="0" smtClean="0"/>
              <a:t>Start with love’s benefit of the doubt (</a:t>
            </a:r>
            <a:r>
              <a:rPr lang="en-US" sz="2400" dirty="0" smtClean="0">
                <a:solidFill>
                  <a:schemeClr val="tx2"/>
                </a:solidFill>
              </a:rPr>
              <a:t>I Corinthians 13:4-8</a:t>
            </a:r>
            <a:r>
              <a:rPr lang="en-US" sz="2400" b="0" dirty="0" smtClean="0"/>
              <a:t>).  Assume they are – at worst – innocently mistaken or confused, not willfully blind and hardened.</a:t>
            </a:r>
          </a:p>
          <a:p>
            <a:pPr marL="346075" indent="-346075">
              <a:spcAft>
                <a:spcPts val="0"/>
              </a:spcAft>
              <a:buFont typeface="Arial" pitchFamily="34" charset="0"/>
              <a:buChar char="•"/>
            </a:pPr>
            <a:r>
              <a:rPr lang="en-US" sz="2400" b="0" dirty="0" smtClean="0"/>
              <a:t>React on an </a:t>
            </a:r>
            <a:r>
              <a:rPr lang="en-US" sz="2400" i="1" dirty="0" smtClean="0"/>
              <a:t>individual</a:t>
            </a:r>
            <a:r>
              <a:rPr lang="en-US" sz="2400" b="0" dirty="0" smtClean="0"/>
              <a:t> level with other person’s best interest in mind (</a:t>
            </a:r>
            <a:r>
              <a:rPr lang="en-US" sz="2400" dirty="0" smtClean="0">
                <a:solidFill>
                  <a:schemeClr val="tx2"/>
                </a:solidFill>
              </a:rPr>
              <a:t>I Corinthians 13:4-8</a:t>
            </a:r>
            <a:r>
              <a:rPr lang="en-US" sz="2400" b="0" dirty="0" smtClean="0"/>
              <a:t>):</a:t>
            </a:r>
          </a:p>
          <a:p>
            <a:pPr>
              <a:spcAft>
                <a:spcPts val="0"/>
              </a:spcAft>
            </a:pPr>
            <a:r>
              <a:rPr lang="en-US" sz="2400" b="0" i="1" dirty="0" smtClean="0"/>
              <a:t>“Now </a:t>
            </a:r>
            <a:r>
              <a:rPr lang="en-US" sz="2400" b="0" i="1" dirty="0"/>
              <a:t>we exhort you, brethren, </a:t>
            </a:r>
            <a:r>
              <a:rPr lang="en-US" sz="2400" i="1" dirty="0"/>
              <a:t>warn</a:t>
            </a:r>
            <a:r>
              <a:rPr lang="en-US" sz="2400" b="0" i="1" dirty="0"/>
              <a:t> those who are </a:t>
            </a:r>
            <a:r>
              <a:rPr lang="en-US" sz="2400" i="1" dirty="0"/>
              <a:t>unruly</a:t>
            </a:r>
            <a:r>
              <a:rPr lang="en-US" sz="2400" b="0" i="1" dirty="0"/>
              <a:t>, </a:t>
            </a:r>
            <a:r>
              <a:rPr lang="en-US" sz="2400" i="1" dirty="0"/>
              <a:t>comfort</a:t>
            </a:r>
            <a:r>
              <a:rPr lang="en-US" sz="2400" b="0" i="1" dirty="0"/>
              <a:t> the </a:t>
            </a:r>
            <a:r>
              <a:rPr lang="en-US" sz="2400" i="1" dirty="0"/>
              <a:t>fainthearted</a:t>
            </a:r>
            <a:r>
              <a:rPr lang="en-US" sz="2400" b="0" i="1" dirty="0"/>
              <a:t>, </a:t>
            </a:r>
            <a:r>
              <a:rPr lang="en-US" sz="2400" i="1" dirty="0"/>
              <a:t>uphold</a:t>
            </a:r>
            <a:r>
              <a:rPr lang="en-US" sz="2400" b="0" i="1" dirty="0"/>
              <a:t> the </a:t>
            </a:r>
            <a:r>
              <a:rPr lang="en-US" sz="2400" i="1" dirty="0"/>
              <a:t>weak</a:t>
            </a:r>
            <a:r>
              <a:rPr lang="en-US" sz="2400" b="0" i="1" dirty="0"/>
              <a:t>, be </a:t>
            </a:r>
            <a:r>
              <a:rPr lang="en-US" sz="2400" i="1" u="sng" dirty="0"/>
              <a:t>patient</a:t>
            </a:r>
            <a:r>
              <a:rPr lang="en-US" sz="2400" b="0" i="1" dirty="0"/>
              <a:t> with </a:t>
            </a:r>
            <a:r>
              <a:rPr lang="en-US" sz="2400" i="1" u="sng" dirty="0"/>
              <a:t>all</a:t>
            </a:r>
            <a:r>
              <a:rPr lang="en-US" sz="2400" b="0" i="1" dirty="0" smtClean="0"/>
              <a:t>.” </a:t>
            </a:r>
            <a:r>
              <a:rPr lang="en-US" sz="2400" b="0" dirty="0"/>
              <a:t>(</a:t>
            </a:r>
            <a:r>
              <a:rPr lang="en-US" sz="2400" dirty="0">
                <a:solidFill>
                  <a:schemeClr val="tx2"/>
                </a:solidFill>
              </a:rPr>
              <a:t>I Thessalonians </a:t>
            </a:r>
            <a:r>
              <a:rPr lang="en-US" sz="2400" dirty="0" smtClean="0">
                <a:solidFill>
                  <a:schemeClr val="tx2"/>
                </a:solidFill>
              </a:rPr>
              <a:t>5:14</a:t>
            </a:r>
            <a:r>
              <a:rPr lang="en-US" sz="2400" b="0" dirty="0" smtClean="0"/>
              <a:t>; see also </a:t>
            </a:r>
            <a:r>
              <a:rPr lang="en-US" sz="2400" dirty="0" smtClean="0">
                <a:solidFill>
                  <a:schemeClr val="tx2"/>
                </a:solidFill>
              </a:rPr>
              <a:t>Jude 22-23</a:t>
            </a:r>
            <a:r>
              <a:rPr lang="en-US" sz="2400" b="0" dirty="0" smtClean="0"/>
              <a:t>)</a:t>
            </a:r>
          </a:p>
          <a:p>
            <a:pPr marL="342900" indent="-342900">
              <a:spcAft>
                <a:spcPts val="0"/>
              </a:spcAft>
              <a:buFont typeface="Arial" pitchFamily="34" charset="0"/>
              <a:buChar char="•"/>
            </a:pPr>
            <a:r>
              <a:rPr lang="en-US" sz="2400" b="0" dirty="0" smtClean="0"/>
              <a:t>Realize </a:t>
            </a:r>
            <a:r>
              <a:rPr lang="en-US" sz="2400" b="0" i="1" dirty="0" smtClean="0"/>
              <a:t>“power”</a:t>
            </a:r>
            <a:r>
              <a:rPr lang="en-US" sz="2400" b="0" dirty="0" smtClean="0"/>
              <a:t> is in the </a:t>
            </a:r>
            <a:r>
              <a:rPr lang="en-US" sz="2400" b="0" i="1" dirty="0" smtClean="0"/>
              <a:t>“gospel”</a:t>
            </a:r>
            <a:r>
              <a:rPr lang="en-US" sz="2400" b="0" dirty="0" smtClean="0"/>
              <a:t> (</a:t>
            </a:r>
            <a:r>
              <a:rPr lang="en-US" sz="2400" dirty="0" smtClean="0">
                <a:solidFill>
                  <a:schemeClr val="tx2"/>
                </a:solidFill>
              </a:rPr>
              <a:t>Romans 1:16; Ephesians 6:17</a:t>
            </a:r>
            <a:r>
              <a:rPr lang="en-US" sz="2400" b="0" dirty="0" smtClean="0"/>
              <a:t>), not socialization (</a:t>
            </a:r>
            <a:r>
              <a:rPr lang="en-US" sz="2400" dirty="0" smtClean="0">
                <a:solidFill>
                  <a:schemeClr val="tx2"/>
                </a:solidFill>
              </a:rPr>
              <a:t>I Cor. 2:1-5</a:t>
            </a:r>
            <a:r>
              <a:rPr lang="en-US" sz="2400" b="0" dirty="0" smtClean="0"/>
              <a:t>).</a:t>
            </a:r>
          </a:p>
          <a:p>
            <a:pPr marL="342900" indent="-342900">
              <a:spcAft>
                <a:spcPts val="0"/>
              </a:spcAft>
              <a:buFont typeface="Arial" pitchFamily="34" charset="0"/>
              <a:buChar char="•"/>
            </a:pPr>
            <a:r>
              <a:rPr lang="en-US" sz="2400" b="0" dirty="0" smtClean="0"/>
              <a:t>Work toward </a:t>
            </a:r>
            <a:r>
              <a:rPr lang="en-US" sz="2400" i="1" u="sng" dirty="0" smtClean="0"/>
              <a:t>fundamental</a:t>
            </a:r>
            <a:r>
              <a:rPr lang="en-US" sz="2400" b="0" dirty="0" smtClean="0"/>
              <a:t> point of difference!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0481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i="1" dirty="0"/>
              <a:t>All</a:t>
            </a:r>
            <a:r>
              <a:rPr lang="en-US" dirty="0"/>
              <a:t> Christians believe this!”</a:t>
            </a:r>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Jesus </a:t>
            </a:r>
            <a:r>
              <a:rPr lang="en-US" sz="2400" b="0" dirty="0"/>
              <a:t>has foretold that </a:t>
            </a:r>
            <a:r>
              <a:rPr lang="en-US" sz="2400" dirty="0"/>
              <a:t>only a few </a:t>
            </a:r>
            <a:r>
              <a:rPr lang="en-US" sz="2400" b="0" dirty="0"/>
              <a:t>will go to heaven!</a:t>
            </a:r>
          </a:p>
          <a:p>
            <a:r>
              <a:rPr lang="en-US" sz="2400" b="0" i="1" dirty="0"/>
              <a:t>“Enter by the narrow gate; for wide is the gate and broad is the way </a:t>
            </a:r>
            <a:r>
              <a:rPr lang="en-US" sz="2400" i="1" dirty="0"/>
              <a:t>that leads to destruction, and there are many who go in by it</a:t>
            </a:r>
            <a:r>
              <a:rPr lang="en-US" sz="2400" b="0" i="1" dirty="0"/>
              <a:t>.  Because </a:t>
            </a:r>
            <a:r>
              <a:rPr lang="en-US" sz="2400" i="1" dirty="0"/>
              <a:t>narrow is the gate and difficult is the way which leads to life, and there are </a:t>
            </a:r>
            <a:r>
              <a:rPr lang="en-US" sz="2400" i="1" u="sng" dirty="0"/>
              <a:t>few who find it</a:t>
            </a:r>
            <a:r>
              <a:rPr lang="en-US" sz="2400" b="0" i="1" dirty="0"/>
              <a:t>.” </a:t>
            </a:r>
            <a:r>
              <a:rPr lang="en-US" sz="2400" b="0" dirty="0"/>
              <a:t>(</a:t>
            </a:r>
            <a:r>
              <a:rPr lang="en-US" sz="2400" dirty="0">
                <a:solidFill>
                  <a:schemeClr val="tx2"/>
                </a:solidFill>
              </a:rPr>
              <a:t>Matthew </a:t>
            </a:r>
            <a:r>
              <a:rPr lang="en-US" sz="2400" dirty="0" smtClean="0">
                <a:solidFill>
                  <a:schemeClr val="tx2"/>
                </a:solidFill>
              </a:rPr>
              <a:t>7:13-14</a:t>
            </a:r>
            <a:r>
              <a:rPr lang="en-US" sz="2400" b="0" dirty="0" smtClean="0"/>
              <a:t>)</a:t>
            </a:r>
          </a:p>
          <a:p>
            <a:endParaRPr lang="en-US" sz="2400" b="0" dirty="0"/>
          </a:p>
          <a:p>
            <a:r>
              <a:rPr lang="en-US" sz="2400" dirty="0" smtClean="0"/>
              <a:t>Lesson</a:t>
            </a:r>
            <a:r>
              <a:rPr lang="en-US" sz="2400" dirty="0"/>
              <a:t>:  </a:t>
            </a:r>
            <a:r>
              <a:rPr lang="en-US" sz="2400" b="0" dirty="0" smtClean="0"/>
              <a:t>How can the majority be a standard, if the majority are not even going to heaven?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53640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Required Attitudes and Virtues</a:t>
            </a:r>
            <a:endParaRPr lang="en-US" sz="7200" i="1" dirty="0"/>
          </a:p>
        </p:txBody>
      </p:sp>
      <p:sp>
        <p:nvSpPr>
          <p:cNvPr id="3" name="Text Placeholder 2"/>
          <p:cNvSpPr>
            <a:spLocks noGrp="1"/>
          </p:cNvSpPr>
          <p:nvPr>
            <p:ph type="body" idx="1"/>
          </p:nvPr>
        </p:nvSpPr>
        <p:spPr/>
        <p:txBody>
          <a:bodyPr>
            <a:normAutofit/>
          </a:bodyPr>
          <a:lstStyle/>
          <a:p>
            <a:r>
              <a:rPr lang="en-US" sz="3600" dirty="0" smtClean="0"/>
              <a:t>Approaching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4593514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Ultimate Love of Truth</a:t>
            </a:r>
            <a:endParaRPr lang="en-US" dirty="0"/>
          </a:p>
        </p:txBody>
      </p:sp>
      <p:sp>
        <p:nvSpPr>
          <p:cNvPr id="6" name="Content Placeholder 5"/>
          <p:cNvSpPr>
            <a:spLocks noGrp="1"/>
          </p:cNvSpPr>
          <p:nvPr>
            <p:ph idx="1"/>
          </p:nvPr>
        </p:nvSpPr>
        <p:spPr/>
        <p:txBody>
          <a:bodyPr>
            <a:noAutofit/>
          </a:bodyPr>
          <a:lstStyle/>
          <a:p>
            <a:pPr marL="342900" lvl="0" indent="-342900">
              <a:buFont typeface="Arial" pitchFamily="34" charset="0"/>
              <a:buChar char="•"/>
            </a:pPr>
            <a:r>
              <a:rPr lang="en-US" sz="2400" dirty="0">
                <a:solidFill>
                  <a:schemeClr val="tx2"/>
                </a:solidFill>
              </a:rPr>
              <a:t>II Timothy 3:6-8 </a:t>
            </a:r>
            <a:r>
              <a:rPr lang="en-US" sz="2400" b="0" dirty="0"/>
              <a:t>– </a:t>
            </a:r>
            <a:r>
              <a:rPr lang="en-US" sz="2400" b="0" i="1" dirty="0"/>
              <a:t>“… </a:t>
            </a:r>
            <a:r>
              <a:rPr lang="en-US" sz="2400" i="1" dirty="0"/>
              <a:t>always learning </a:t>
            </a:r>
            <a:r>
              <a:rPr lang="en-US" sz="2400" b="0" i="1" dirty="0"/>
              <a:t>and </a:t>
            </a:r>
            <a:r>
              <a:rPr lang="en-US" sz="2400" i="1" u="sng" dirty="0"/>
              <a:t>never able</a:t>
            </a:r>
            <a:r>
              <a:rPr lang="en-US" sz="2400" i="1" dirty="0"/>
              <a:t> </a:t>
            </a:r>
            <a:r>
              <a:rPr lang="en-US" sz="2400" b="0" i="1" dirty="0"/>
              <a:t>to come to the </a:t>
            </a:r>
            <a:r>
              <a:rPr lang="en-US" sz="2400" i="1" dirty="0"/>
              <a:t>knowledge of the truth</a:t>
            </a:r>
            <a:r>
              <a:rPr lang="en-US" sz="2400" b="0" i="1" dirty="0"/>
              <a:t>”</a:t>
            </a:r>
            <a:endParaRPr lang="en-US" sz="2400" b="0" dirty="0"/>
          </a:p>
          <a:p>
            <a:pPr marL="342900" lvl="0" indent="-342900">
              <a:buFont typeface="Arial" pitchFamily="34" charset="0"/>
              <a:buChar char="•"/>
            </a:pPr>
            <a:r>
              <a:rPr lang="en-US" sz="2400" dirty="0" smtClean="0">
                <a:solidFill>
                  <a:schemeClr val="tx2"/>
                </a:solidFill>
              </a:rPr>
              <a:t>Romans 10:1-3 </a:t>
            </a:r>
            <a:r>
              <a:rPr lang="en-US" sz="2400" b="0" dirty="0"/>
              <a:t>– </a:t>
            </a:r>
            <a:r>
              <a:rPr lang="en-US" sz="2400" b="0" i="1" dirty="0" smtClean="0"/>
              <a:t>“… that they </a:t>
            </a:r>
            <a:r>
              <a:rPr lang="en-US" sz="2400" i="1" dirty="0" smtClean="0"/>
              <a:t>be saved</a:t>
            </a:r>
            <a:r>
              <a:rPr lang="en-US" sz="2400" b="0" i="1" dirty="0" smtClean="0"/>
              <a:t>. … they </a:t>
            </a:r>
            <a:r>
              <a:rPr lang="en-US" sz="2400" b="0" i="1" dirty="0"/>
              <a:t>have </a:t>
            </a:r>
            <a:r>
              <a:rPr lang="en-US" sz="2400" i="1" dirty="0"/>
              <a:t>a zeal for God, but </a:t>
            </a:r>
            <a:r>
              <a:rPr lang="en-US" sz="2400" i="1" u="sng" dirty="0"/>
              <a:t>not according to knowledge</a:t>
            </a:r>
            <a:r>
              <a:rPr lang="en-US" sz="2400" b="0" i="1" dirty="0"/>
              <a:t>.”</a:t>
            </a:r>
            <a:endParaRPr lang="en-US" sz="2400" b="0" dirty="0"/>
          </a:p>
          <a:p>
            <a:pPr marL="342900" lvl="0" indent="-342900">
              <a:buFont typeface="Arial" pitchFamily="34" charset="0"/>
              <a:buChar char="•"/>
            </a:pPr>
            <a:r>
              <a:rPr lang="en-US" sz="2400" dirty="0">
                <a:solidFill>
                  <a:schemeClr val="tx2"/>
                </a:solidFill>
              </a:rPr>
              <a:t>Luke 16:15 </a:t>
            </a:r>
            <a:r>
              <a:rPr lang="en-US" sz="2400" b="0" dirty="0"/>
              <a:t>– </a:t>
            </a:r>
            <a:r>
              <a:rPr lang="en-US" sz="2400" b="0" i="1" dirty="0"/>
              <a:t>“You are those who </a:t>
            </a:r>
            <a:r>
              <a:rPr lang="en-US" sz="2400" i="1" dirty="0"/>
              <a:t>justify yourselves before men</a:t>
            </a:r>
            <a:r>
              <a:rPr lang="en-US" sz="2400" b="0" i="1" dirty="0"/>
              <a:t>, but God knows your hearts.”</a:t>
            </a:r>
            <a:endParaRPr lang="en-US" sz="2400" b="0" dirty="0"/>
          </a:p>
          <a:p>
            <a:pPr marL="342900" lvl="0" indent="-342900">
              <a:buFont typeface="Arial" pitchFamily="34" charset="0"/>
              <a:buChar char="•"/>
            </a:pPr>
            <a:r>
              <a:rPr lang="en-US" sz="2400" dirty="0">
                <a:solidFill>
                  <a:schemeClr val="tx2"/>
                </a:solidFill>
              </a:rPr>
              <a:t>Matthew 13:14-15 </a:t>
            </a:r>
            <a:r>
              <a:rPr lang="en-US" sz="2400" b="0" dirty="0"/>
              <a:t>– </a:t>
            </a:r>
            <a:r>
              <a:rPr lang="en-US" sz="2400" b="0" i="1" dirty="0"/>
              <a:t>“</a:t>
            </a:r>
            <a:r>
              <a:rPr lang="en-US" sz="2400" i="1" dirty="0"/>
              <a:t>Their eyes </a:t>
            </a:r>
            <a:r>
              <a:rPr lang="en-US" sz="2400" i="1" u="sng" dirty="0"/>
              <a:t>they</a:t>
            </a:r>
            <a:r>
              <a:rPr lang="en-US" sz="2400" i="1" dirty="0"/>
              <a:t> have closed</a:t>
            </a:r>
            <a:r>
              <a:rPr lang="en-US" sz="2400" b="0" i="1" dirty="0"/>
              <a:t>, Lest they should see with their eyes and hear with their ears, Lest they should understand with their hearts and turn, So that I should heal them</a:t>
            </a:r>
            <a:r>
              <a:rPr lang="en-US" sz="2400" b="0" i="1"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9009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Ultimate Love of Truth</a:t>
            </a:r>
            <a:endParaRPr lang="en-US" dirty="0"/>
          </a:p>
        </p:txBody>
      </p:sp>
      <p:sp>
        <p:nvSpPr>
          <p:cNvPr id="6" name="Content Placeholder 5"/>
          <p:cNvSpPr>
            <a:spLocks noGrp="1"/>
          </p:cNvSpPr>
          <p:nvPr>
            <p:ph idx="1"/>
          </p:nvPr>
        </p:nvSpPr>
        <p:spPr/>
        <p:txBody>
          <a:bodyPr>
            <a:noAutofit/>
          </a:bodyPr>
          <a:lstStyle/>
          <a:p>
            <a:pPr lvl="0">
              <a:spcBef>
                <a:spcPts val="300"/>
              </a:spcBef>
              <a:spcAft>
                <a:spcPts val="300"/>
              </a:spcAft>
            </a:pPr>
            <a:r>
              <a:rPr lang="en-US" sz="2300" b="0" i="1" dirty="0" smtClean="0"/>
              <a:t>“</a:t>
            </a:r>
            <a:r>
              <a:rPr lang="en-US" sz="2300" b="0" i="1" dirty="0"/>
              <a:t>The coming of the lawless one is according to the working of Satan, with all power, signs, and lying wonders, and </a:t>
            </a:r>
            <a:r>
              <a:rPr lang="en-US" sz="2300" i="1" dirty="0"/>
              <a:t>with all unrighteous </a:t>
            </a:r>
            <a:r>
              <a:rPr lang="en-US" sz="2300" i="1" u="sng" dirty="0"/>
              <a:t>deception</a:t>
            </a:r>
            <a:r>
              <a:rPr lang="en-US" sz="2300" i="1" dirty="0"/>
              <a:t> </a:t>
            </a:r>
            <a:r>
              <a:rPr lang="en-US" sz="2300" i="1" dirty="0" smtClean="0"/>
              <a:t>among those who perish, because they </a:t>
            </a:r>
            <a:r>
              <a:rPr lang="en-US" sz="2300" i="1" u="sng" dirty="0" smtClean="0"/>
              <a:t>did not receive the love of the truth</a:t>
            </a:r>
            <a:r>
              <a:rPr lang="en-US" sz="2300" i="1" dirty="0" smtClean="0"/>
              <a:t>, that they might be saved</a:t>
            </a:r>
            <a:r>
              <a:rPr lang="en-US" sz="2300" b="0" i="1" dirty="0" smtClean="0"/>
              <a:t>. </a:t>
            </a:r>
            <a:r>
              <a:rPr lang="en-US" sz="2300" b="0" i="1" dirty="0"/>
              <a:t>And </a:t>
            </a:r>
            <a:r>
              <a:rPr lang="en-US" sz="2300" i="1" u="sng" dirty="0"/>
              <a:t>for this reason</a:t>
            </a:r>
            <a:r>
              <a:rPr lang="en-US" sz="2300" i="1" dirty="0"/>
              <a:t> God will send them strong delusion, that they should believe the lie</a:t>
            </a:r>
            <a:r>
              <a:rPr lang="en-US" sz="2300" b="0" i="1" dirty="0"/>
              <a:t>, that they all may be condemned who </a:t>
            </a:r>
            <a:r>
              <a:rPr lang="en-US" sz="2300" i="1" dirty="0"/>
              <a:t>did not </a:t>
            </a:r>
            <a:r>
              <a:rPr lang="en-US" sz="2300" i="1" u="sng" dirty="0"/>
              <a:t>believe the truth</a:t>
            </a:r>
            <a:r>
              <a:rPr lang="en-US" sz="2300" i="1" dirty="0"/>
              <a:t> but had </a:t>
            </a:r>
            <a:r>
              <a:rPr lang="en-US" sz="2300" i="1" u="sng" dirty="0"/>
              <a:t>pleasure in unrighteousness</a:t>
            </a:r>
            <a:r>
              <a:rPr lang="en-US" sz="2300" b="0" i="1" dirty="0" smtClean="0"/>
              <a:t>.”</a:t>
            </a:r>
            <a:r>
              <a:rPr lang="en-US" sz="2300" b="0" dirty="0" smtClean="0"/>
              <a:t> (</a:t>
            </a:r>
            <a:r>
              <a:rPr lang="en-US" sz="2300" dirty="0">
                <a:solidFill>
                  <a:schemeClr val="tx2"/>
                </a:solidFill>
              </a:rPr>
              <a:t>II Thessalonians </a:t>
            </a:r>
            <a:r>
              <a:rPr lang="en-US" sz="2300" dirty="0" smtClean="0">
                <a:solidFill>
                  <a:schemeClr val="tx2"/>
                </a:solidFill>
              </a:rPr>
              <a:t>2:11-12</a:t>
            </a:r>
            <a:r>
              <a:rPr lang="en-US" sz="2300" b="0" dirty="0" smtClean="0"/>
              <a:t>)</a:t>
            </a:r>
          </a:p>
          <a:p>
            <a:pPr marL="346075" lvl="0" indent="-346075">
              <a:spcBef>
                <a:spcPts val="300"/>
              </a:spcBef>
              <a:spcAft>
                <a:spcPts val="300"/>
              </a:spcAft>
              <a:buFont typeface="+mj-lt"/>
              <a:buAutoNum type="arabicPeriod"/>
            </a:pPr>
            <a:r>
              <a:rPr lang="en-US" sz="2300" b="0" dirty="0" smtClean="0"/>
              <a:t>People hear the truth, and they reject it and love of it.</a:t>
            </a:r>
          </a:p>
          <a:p>
            <a:pPr marL="346075" lvl="0" indent="-346075">
              <a:spcBef>
                <a:spcPts val="300"/>
              </a:spcBef>
              <a:spcAft>
                <a:spcPts val="300"/>
              </a:spcAft>
              <a:buFont typeface="+mj-lt"/>
              <a:buAutoNum type="arabicPeriod"/>
            </a:pPr>
            <a:r>
              <a:rPr lang="en-US" sz="2300" b="0" dirty="0" smtClean="0"/>
              <a:t>God sends </a:t>
            </a:r>
            <a:r>
              <a:rPr lang="en-US" sz="2300" b="0" i="1" dirty="0" smtClean="0"/>
              <a:t>“strong delusion”</a:t>
            </a:r>
            <a:r>
              <a:rPr lang="en-US" sz="2300" b="0" dirty="0" smtClean="0"/>
              <a:t>.</a:t>
            </a:r>
          </a:p>
          <a:p>
            <a:pPr marL="346075" lvl="0" indent="-346075">
              <a:spcBef>
                <a:spcPts val="300"/>
              </a:spcBef>
              <a:spcAft>
                <a:spcPts val="300"/>
              </a:spcAft>
              <a:buFont typeface="+mj-lt"/>
              <a:buAutoNum type="arabicPeriod"/>
            </a:pPr>
            <a:r>
              <a:rPr lang="en-US" sz="2300" b="0" dirty="0" smtClean="0"/>
              <a:t>People believe the lie instead, and are condemned.</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103862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God Cannot Lie or Tempt unto </a:t>
            </a:r>
            <a:r>
              <a:rPr lang="en-US" sz="2800" dirty="0" smtClean="0"/>
              <a:t>Sin</a:t>
            </a:r>
            <a:endParaRPr lang="en-US" sz="2800" dirty="0"/>
          </a:p>
        </p:txBody>
      </p:sp>
      <p:sp>
        <p:nvSpPr>
          <p:cNvPr id="4" name="Content Placeholder 3"/>
          <p:cNvSpPr>
            <a:spLocks noGrp="1"/>
          </p:cNvSpPr>
          <p:nvPr>
            <p:ph idx="1"/>
          </p:nvPr>
        </p:nvSpPr>
        <p:spPr/>
        <p:txBody>
          <a:bodyPr>
            <a:noAutofit/>
          </a:bodyPr>
          <a:lstStyle/>
          <a:p>
            <a:pPr lvl="0">
              <a:spcBef>
                <a:spcPts val="600"/>
              </a:spcBef>
              <a:spcAft>
                <a:spcPts val="0"/>
              </a:spcAft>
            </a:pPr>
            <a:r>
              <a:rPr lang="en-US" b="0" i="1" dirty="0">
                <a:cs typeface="Tahoma" pitchFamily="34" charset="0"/>
              </a:rPr>
              <a:t>… in hope of eternal life </a:t>
            </a:r>
            <a:r>
              <a:rPr lang="en-US" i="1" dirty="0">
                <a:cs typeface="Tahoma" pitchFamily="34" charset="0"/>
              </a:rPr>
              <a:t>which God, </a:t>
            </a:r>
            <a:r>
              <a:rPr lang="en-US" i="1" u="sng" dirty="0">
                <a:cs typeface="Tahoma" pitchFamily="34" charset="0"/>
              </a:rPr>
              <a:t>who cannot lie</a:t>
            </a:r>
            <a:r>
              <a:rPr lang="en-US" b="0" i="1" dirty="0">
                <a:cs typeface="Tahoma" pitchFamily="34" charset="0"/>
              </a:rPr>
              <a:t>, promised before time began …</a:t>
            </a:r>
            <a:r>
              <a:rPr lang="en-US" b="0" dirty="0">
                <a:cs typeface="Tahoma" pitchFamily="34" charset="0"/>
              </a:rPr>
              <a:t> (</a:t>
            </a:r>
            <a:r>
              <a:rPr lang="en-US" dirty="0">
                <a:cs typeface="Tahoma" pitchFamily="34" charset="0"/>
              </a:rPr>
              <a:t>Titus 1:2</a:t>
            </a:r>
            <a:r>
              <a:rPr lang="en-US" b="0" dirty="0">
                <a:cs typeface="Tahoma" pitchFamily="34" charset="0"/>
              </a:rPr>
              <a:t> NKJV, see also, </a:t>
            </a:r>
            <a:r>
              <a:rPr lang="en-US" dirty="0">
                <a:cs typeface="Tahoma" pitchFamily="34" charset="0"/>
              </a:rPr>
              <a:t>Hebrews 6:18</a:t>
            </a:r>
            <a:r>
              <a:rPr lang="en-US" b="0" dirty="0">
                <a:cs typeface="Tahoma" pitchFamily="34" charset="0"/>
              </a:rPr>
              <a:t>)</a:t>
            </a:r>
          </a:p>
          <a:p>
            <a:pPr lvl="0">
              <a:spcBef>
                <a:spcPts val="600"/>
              </a:spcBef>
              <a:spcAft>
                <a:spcPts val="0"/>
              </a:spcAft>
            </a:pPr>
            <a:r>
              <a:rPr lang="en-US" b="0" i="1" dirty="0">
                <a:cs typeface="Tahoma" pitchFamily="34" charset="0"/>
              </a:rPr>
              <a:t>Let no one say when he is tempted, “I am tempted by God”; for God cannot be tempted by evil, </a:t>
            </a:r>
            <a:r>
              <a:rPr lang="en-US" i="1" dirty="0">
                <a:cs typeface="Tahoma" pitchFamily="34" charset="0"/>
              </a:rPr>
              <a:t>nor does He Himself tempt anyone</a:t>
            </a:r>
            <a:r>
              <a:rPr lang="en-US" b="0" i="1" dirty="0">
                <a:cs typeface="Tahoma" pitchFamily="34" charset="0"/>
              </a:rPr>
              <a:t>. But </a:t>
            </a:r>
            <a:r>
              <a:rPr lang="en-US" i="1" dirty="0">
                <a:cs typeface="Tahoma" pitchFamily="34" charset="0"/>
              </a:rPr>
              <a:t>each one is tempted when he is drawn away by his own desires and enticed</a:t>
            </a:r>
            <a:r>
              <a:rPr lang="en-US" b="0" i="1" dirty="0">
                <a:cs typeface="Tahoma" pitchFamily="34" charset="0"/>
              </a:rPr>
              <a:t>. Then, when desire has conceived, it gives birth to sin; and sin, when it is full-grown, brings forth death.</a:t>
            </a:r>
            <a:r>
              <a:rPr lang="en-US" b="0" dirty="0">
                <a:cs typeface="Tahoma" pitchFamily="34" charset="0"/>
              </a:rPr>
              <a:t> (</a:t>
            </a:r>
            <a:r>
              <a:rPr lang="en-US" dirty="0">
                <a:cs typeface="Tahoma" pitchFamily="34" charset="0"/>
              </a:rPr>
              <a:t>James </a:t>
            </a:r>
            <a:r>
              <a:rPr lang="en-US" dirty="0" smtClean="0">
                <a:cs typeface="Tahoma" pitchFamily="34" charset="0"/>
              </a:rPr>
              <a:t>1:13-15</a:t>
            </a:r>
            <a:r>
              <a:rPr lang="en-US" b="0" dirty="0" smtClean="0">
                <a:cs typeface="Tahoma" pitchFamily="34" charset="0"/>
              </a:rPr>
              <a:t>)</a:t>
            </a:r>
            <a:endParaRPr lang="en-US" b="0" dirty="0">
              <a:cs typeface="Tahoma" pitchFamily="34" charset="0"/>
            </a:endParaRPr>
          </a:p>
          <a:p>
            <a:pPr lvl="0">
              <a:spcBef>
                <a:spcPts val="600"/>
              </a:spcBef>
              <a:spcAft>
                <a:spcPts val="0"/>
              </a:spcAft>
            </a:pPr>
            <a:r>
              <a:rPr lang="en-US" b="0" i="1" dirty="0">
                <a:cs typeface="Tahoma" pitchFamily="34" charset="0"/>
              </a:rPr>
              <a:t> “Thus says the LORD:  ‘Behold, I will fill all the inhabitants of this land -- even the kings who sit on David's throne, the priests, the prophets, and all the inhabitants of Jerusalem -- with drunkenness! And </a:t>
            </a:r>
            <a:r>
              <a:rPr lang="en-US" i="1" dirty="0">
                <a:cs typeface="Tahoma" pitchFamily="34" charset="0"/>
              </a:rPr>
              <a:t>I will dash them one against another</a:t>
            </a:r>
            <a:r>
              <a:rPr lang="en-US" b="0" i="1" dirty="0">
                <a:cs typeface="Tahoma" pitchFamily="34" charset="0"/>
              </a:rPr>
              <a:t>, even the fathers and the sons together,’ says the LORD.”  </a:t>
            </a:r>
            <a:r>
              <a:rPr lang="en-US" b="0" dirty="0">
                <a:cs typeface="Tahoma" pitchFamily="34" charset="0"/>
              </a:rPr>
              <a:t>(</a:t>
            </a:r>
            <a:r>
              <a:rPr lang="en-US" dirty="0">
                <a:cs typeface="Tahoma" pitchFamily="34" charset="0"/>
              </a:rPr>
              <a:t>Jeremiah </a:t>
            </a:r>
            <a:r>
              <a:rPr lang="en-US" dirty="0" smtClean="0">
                <a:cs typeface="Tahoma" pitchFamily="34" charset="0"/>
              </a:rPr>
              <a:t>13:12-15</a:t>
            </a:r>
            <a:r>
              <a:rPr lang="en-US" b="0" dirty="0" smtClean="0">
                <a:cs typeface="Tahoma" pitchFamily="34" charset="0"/>
              </a:rPr>
              <a:t>)</a:t>
            </a:r>
            <a:endParaRPr lang="en-US" b="0" dirty="0">
              <a:cs typeface="Tahoma" pitchFamily="34" charset="0"/>
            </a:endParaRPr>
          </a:p>
          <a:p>
            <a:pPr lvl="0">
              <a:spcBef>
                <a:spcPts val="600"/>
              </a:spcBef>
              <a:spcAft>
                <a:spcPts val="0"/>
              </a:spcAft>
            </a:pPr>
            <a:r>
              <a:rPr lang="en-US" i="1" dirty="0">
                <a:cs typeface="Tahoma" pitchFamily="34" charset="0"/>
              </a:rPr>
              <a:t>Recall:</a:t>
            </a:r>
            <a:r>
              <a:rPr lang="en-US" b="0" dirty="0">
                <a:cs typeface="Tahoma" pitchFamily="34" charset="0"/>
              </a:rPr>
              <a:t>  Jehu &amp; Ahab, Assyria &amp; Israel, Babylon &amp; Assyria &amp; </a:t>
            </a:r>
            <a:r>
              <a:rPr lang="en-US" b="0" dirty="0" smtClean="0">
                <a:cs typeface="Tahoma" pitchFamily="34" charset="0"/>
              </a:rPr>
              <a:t>Judah</a:t>
            </a:r>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316381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More on Love of Truth …</a:t>
            </a:r>
            <a:endParaRPr lang="en-US" dirty="0"/>
          </a:p>
        </p:txBody>
      </p:sp>
      <p:sp>
        <p:nvSpPr>
          <p:cNvPr id="6" name="Content Placeholder 5"/>
          <p:cNvSpPr>
            <a:spLocks noGrp="1"/>
          </p:cNvSpPr>
          <p:nvPr>
            <p:ph idx="1"/>
          </p:nvPr>
        </p:nvSpPr>
        <p:spPr/>
        <p:txBody>
          <a:bodyPr>
            <a:noAutofit/>
          </a:bodyPr>
          <a:lstStyle/>
          <a:p>
            <a:pPr marL="342900" lvl="0" indent="-342900">
              <a:buFont typeface="Arial" pitchFamily="34" charset="0"/>
              <a:buChar char="•"/>
            </a:pPr>
            <a:r>
              <a:rPr lang="en-US" sz="2400" b="0" dirty="0" smtClean="0"/>
              <a:t>Common, repeated, and emphasized theme throughout the Scriptures:</a:t>
            </a:r>
          </a:p>
          <a:p>
            <a:pPr marL="342900" lvl="0" indent="-342900">
              <a:buFont typeface="Arial" pitchFamily="34" charset="0"/>
              <a:buChar char="•"/>
            </a:pPr>
            <a:r>
              <a:rPr lang="en-US" sz="2400" dirty="0" smtClean="0">
                <a:solidFill>
                  <a:schemeClr val="tx2"/>
                </a:solidFill>
              </a:rPr>
              <a:t>John 3:19-21 </a:t>
            </a:r>
            <a:r>
              <a:rPr lang="en-US" sz="2400" b="0" dirty="0" smtClean="0"/>
              <a:t>– </a:t>
            </a:r>
            <a:r>
              <a:rPr lang="en-US" sz="2400" b="0" i="1" dirty="0"/>
              <a:t>“… this is the condemnation, that the light has come into the world, and </a:t>
            </a:r>
            <a:r>
              <a:rPr lang="en-US" sz="2400" i="1" dirty="0"/>
              <a:t>men </a:t>
            </a:r>
            <a:r>
              <a:rPr lang="en-US" sz="2400" i="1" u="sng" dirty="0"/>
              <a:t>loved</a:t>
            </a:r>
            <a:r>
              <a:rPr lang="en-US" sz="2400" i="1" dirty="0"/>
              <a:t> darkness </a:t>
            </a:r>
            <a:r>
              <a:rPr lang="en-US" sz="2400" i="1" u="sng" dirty="0"/>
              <a:t>rather</a:t>
            </a:r>
            <a:r>
              <a:rPr lang="en-US" sz="2400" i="1" dirty="0"/>
              <a:t> than light, </a:t>
            </a:r>
            <a:r>
              <a:rPr lang="en-US" sz="2400" i="1" u="sng" dirty="0"/>
              <a:t>because</a:t>
            </a:r>
            <a:r>
              <a:rPr lang="en-US" sz="2400" i="1" dirty="0"/>
              <a:t> their deeds were evil</a:t>
            </a:r>
            <a:r>
              <a:rPr lang="en-US" sz="2400" b="0" i="1" dirty="0" smtClean="0"/>
              <a:t>”</a:t>
            </a:r>
            <a:endParaRPr lang="en-US" sz="2400" b="0" dirty="0"/>
          </a:p>
          <a:p>
            <a:pPr marL="342900" lvl="0" indent="-342900">
              <a:buFont typeface="Arial" pitchFamily="34" charset="0"/>
              <a:buChar char="•"/>
            </a:pPr>
            <a:r>
              <a:rPr lang="en-US" sz="2400" dirty="0" smtClean="0">
                <a:solidFill>
                  <a:schemeClr val="tx2"/>
                </a:solidFill>
              </a:rPr>
              <a:t>II Chron. 18:1-34; I Kings 22:1-36 </a:t>
            </a:r>
            <a:r>
              <a:rPr lang="en-US" sz="2400" b="0" dirty="0" smtClean="0"/>
              <a:t>– Ahab &amp; </a:t>
            </a:r>
            <a:r>
              <a:rPr lang="en-US" sz="2400" b="0" dirty="0" err="1" smtClean="0"/>
              <a:t>Micaiah</a:t>
            </a:r>
            <a:endParaRPr lang="en-US" sz="2400" b="0" dirty="0"/>
          </a:p>
          <a:p>
            <a:pPr marL="342900" lvl="0" indent="-342900">
              <a:buFont typeface="Arial" pitchFamily="34" charset="0"/>
              <a:buChar char="•"/>
            </a:pPr>
            <a:r>
              <a:rPr lang="en-US" sz="2400" dirty="0" smtClean="0">
                <a:solidFill>
                  <a:schemeClr val="tx2"/>
                </a:solidFill>
              </a:rPr>
              <a:t>Isaiah 66:2-4 </a:t>
            </a:r>
            <a:r>
              <a:rPr lang="en-US" sz="2400" b="0" dirty="0" smtClean="0"/>
              <a:t>– God says, </a:t>
            </a:r>
            <a:r>
              <a:rPr lang="en-US" sz="2400" b="0" i="1" dirty="0"/>
              <a:t>“they have chosen their own ways, </a:t>
            </a:r>
            <a:r>
              <a:rPr lang="en-US" sz="2400" b="0" i="1" dirty="0" smtClean="0"/>
              <a:t>… </a:t>
            </a:r>
            <a:r>
              <a:rPr lang="en-US" sz="2400" i="1" dirty="0"/>
              <a:t>So will I choose their delusions</a:t>
            </a:r>
            <a:r>
              <a:rPr lang="en-US" sz="2400" b="0" i="1" dirty="0"/>
              <a:t>.”</a:t>
            </a:r>
            <a:endParaRPr lang="en-US" sz="2400" b="0" dirty="0"/>
          </a:p>
          <a:p>
            <a:pPr marL="346075" lvl="0" indent="-346075">
              <a:spcBef>
                <a:spcPts val="600"/>
              </a:spcBef>
              <a:spcAft>
                <a:spcPts val="0"/>
              </a:spcAft>
              <a:buFont typeface="Arial" charset="0"/>
              <a:buChar char="•"/>
            </a:pPr>
            <a:r>
              <a:rPr lang="en-US" sz="2400" dirty="0">
                <a:solidFill>
                  <a:schemeClr val="tx2"/>
                </a:solidFill>
                <a:cs typeface="Tahoma" pitchFamily="34" charset="0"/>
              </a:rPr>
              <a:t>Proverbs 23:23</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“Buy the truth and sell it not!”</a:t>
            </a:r>
            <a:endParaRPr lang="en-US" sz="2400" b="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Psalm 11:4</a:t>
            </a:r>
            <a:r>
              <a:rPr lang="en-US" sz="2400" b="0" dirty="0">
                <a:solidFill>
                  <a:schemeClr val="tx2"/>
                </a:solidFill>
                <a:cs typeface="Tahoma" pitchFamily="34" charset="0"/>
              </a:rPr>
              <a:t> </a:t>
            </a:r>
            <a:r>
              <a:rPr lang="en-US" sz="2400" b="0" dirty="0">
                <a:cs typeface="Tahoma" pitchFamily="34" charset="0"/>
              </a:rPr>
              <a:t>–</a:t>
            </a:r>
            <a:r>
              <a:rPr lang="en-US" sz="2400" b="0" i="1" dirty="0">
                <a:cs typeface="Tahoma" pitchFamily="34" charset="0"/>
              </a:rPr>
              <a:t> “His </a:t>
            </a:r>
            <a:r>
              <a:rPr lang="en-US" sz="2400" i="1" u="sng" dirty="0">
                <a:cs typeface="Tahoma" pitchFamily="34" charset="0"/>
              </a:rPr>
              <a:t>eyelids</a:t>
            </a:r>
            <a:r>
              <a:rPr lang="en-US" sz="2400" b="0" i="1" dirty="0">
                <a:cs typeface="Tahoma" pitchFamily="34" charset="0"/>
              </a:rPr>
              <a:t> tests the sons of men</a:t>
            </a:r>
            <a:r>
              <a:rPr lang="en-US" sz="2400" b="0" i="1" dirty="0" smtClean="0">
                <a:cs typeface="Tahoma" pitchFamily="34" charset="0"/>
              </a:rPr>
              <a:t>”</a:t>
            </a:r>
            <a:endParaRPr lang="en-US" sz="2400" dirty="0">
              <a:cs typeface="Tahom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397364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More on Love of Truth …</a:t>
            </a:r>
            <a:endParaRPr lang="en-US" dirty="0"/>
          </a:p>
        </p:txBody>
      </p:sp>
      <p:sp>
        <p:nvSpPr>
          <p:cNvPr id="6" name="Content Placeholder 5"/>
          <p:cNvSpPr>
            <a:spLocks noGrp="1"/>
          </p:cNvSpPr>
          <p:nvPr>
            <p:ph idx="1"/>
          </p:nvPr>
        </p:nvSpPr>
        <p:spPr/>
        <p:txBody>
          <a:bodyPr>
            <a:noAutofit/>
          </a:bodyPr>
          <a:lstStyle/>
          <a:p>
            <a:pPr marL="346075" lvl="0" indent="-346075">
              <a:spcBef>
                <a:spcPts val="600"/>
              </a:spcBef>
              <a:spcAft>
                <a:spcPts val="0"/>
              </a:spcAft>
              <a:buFont typeface="Arial" charset="0"/>
              <a:buChar char="•"/>
            </a:pPr>
            <a:r>
              <a:rPr lang="en-US" sz="2400" dirty="0" smtClean="0">
                <a:solidFill>
                  <a:schemeClr val="tx2"/>
                </a:solidFill>
                <a:cs typeface="Tahoma" pitchFamily="34" charset="0"/>
              </a:rPr>
              <a:t>II </a:t>
            </a:r>
            <a:r>
              <a:rPr lang="en-US" sz="2400" dirty="0">
                <a:solidFill>
                  <a:schemeClr val="tx2"/>
                </a:solidFill>
                <a:cs typeface="Tahoma" pitchFamily="34" charset="0"/>
              </a:rPr>
              <a:t>Corinthians 3:14-4:4</a:t>
            </a:r>
            <a:r>
              <a:rPr lang="en-US" sz="2400" b="0" dirty="0">
                <a:solidFill>
                  <a:schemeClr val="tx2"/>
                </a:solidFill>
                <a:cs typeface="Tahoma" pitchFamily="34" charset="0"/>
              </a:rPr>
              <a:t> </a:t>
            </a:r>
            <a:r>
              <a:rPr lang="en-US" sz="2400" b="0" dirty="0">
                <a:cs typeface="Tahoma" pitchFamily="34" charset="0"/>
              </a:rPr>
              <a:t>– Blinded minds – even while reading Scripture – by the god of this age through crafty, deceitful handling of Scripture.</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John 7:17</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a:t>
            </a:r>
            <a:r>
              <a:rPr lang="en-US" sz="2400" i="1" u="sng" dirty="0">
                <a:cs typeface="Tahoma" pitchFamily="34" charset="0"/>
              </a:rPr>
              <a:t>If</a:t>
            </a:r>
            <a:r>
              <a:rPr lang="en-US" sz="2400" i="1" dirty="0">
                <a:cs typeface="Tahoma" pitchFamily="34" charset="0"/>
              </a:rPr>
              <a:t> anyone wants to do His will</a:t>
            </a:r>
            <a:r>
              <a:rPr lang="en-US" sz="2400" b="0" i="1" dirty="0">
                <a:cs typeface="Tahoma" pitchFamily="34" charset="0"/>
              </a:rPr>
              <a:t>, he shall know concerning the doctrine, </a:t>
            </a:r>
            <a:r>
              <a:rPr lang="en-US" sz="2400" i="1" dirty="0">
                <a:cs typeface="Tahoma" pitchFamily="34" charset="0"/>
              </a:rPr>
              <a:t>whether it is from God</a:t>
            </a:r>
            <a:r>
              <a:rPr lang="en-US" sz="2400" b="0" i="1" dirty="0">
                <a:cs typeface="Tahoma" pitchFamily="34" charset="0"/>
              </a:rPr>
              <a:t>”</a:t>
            </a:r>
          </a:p>
          <a:p>
            <a:pPr marL="346075" lvl="0" indent="-346075">
              <a:spcBef>
                <a:spcPts val="600"/>
              </a:spcBef>
              <a:spcAft>
                <a:spcPts val="0"/>
              </a:spcAft>
              <a:buFont typeface="Arial" charset="0"/>
              <a:buChar char="•"/>
            </a:pPr>
            <a:r>
              <a:rPr lang="en-US" sz="2400" dirty="0">
                <a:solidFill>
                  <a:schemeClr val="tx2"/>
                </a:solidFill>
                <a:cs typeface="Tahoma" pitchFamily="34" charset="0"/>
              </a:rPr>
              <a:t>Romans 1:28-32</a:t>
            </a:r>
            <a:r>
              <a:rPr lang="en-US" sz="2400" b="0" dirty="0">
                <a:solidFill>
                  <a:schemeClr val="tx2"/>
                </a:solidFill>
                <a:cs typeface="Tahoma" pitchFamily="34" charset="0"/>
              </a:rPr>
              <a:t> </a:t>
            </a:r>
            <a:r>
              <a:rPr lang="en-US" sz="2400" b="0" dirty="0">
                <a:cs typeface="Tahoma" pitchFamily="34" charset="0"/>
              </a:rPr>
              <a:t>– God </a:t>
            </a:r>
            <a:r>
              <a:rPr lang="en-US" sz="2400" b="0" i="1" dirty="0">
                <a:cs typeface="Tahoma" pitchFamily="34" charset="0"/>
              </a:rPr>
              <a:t>“gave them up to a </a:t>
            </a:r>
            <a:r>
              <a:rPr lang="en-US" sz="2400" i="1" dirty="0">
                <a:cs typeface="Tahoma" pitchFamily="34" charset="0"/>
              </a:rPr>
              <a:t>reprobate mind</a:t>
            </a:r>
            <a:r>
              <a:rPr lang="en-US" sz="2400" b="0" i="1" dirty="0">
                <a:cs typeface="Tahoma" pitchFamily="34" charset="0"/>
              </a:rPr>
              <a:t>”</a:t>
            </a:r>
            <a:r>
              <a:rPr lang="en-US" sz="2400" b="0" dirty="0">
                <a:cs typeface="Tahoma" pitchFamily="34" charset="0"/>
              </a:rPr>
              <a:t>, because they did not like to </a:t>
            </a:r>
            <a:r>
              <a:rPr lang="en-US" sz="2400" b="0" i="1" dirty="0">
                <a:cs typeface="Tahoma" pitchFamily="34" charset="0"/>
              </a:rPr>
              <a:t>“retain God in their knowledge”</a:t>
            </a:r>
            <a:r>
              <a:rPr lang="en-US" sz="2400" b="0" dirty="0">
                <a:cs typeface="Tahoma" pitchFamily="34" charset="0"/>
              </a:rPr>
              <a:t>.</a:t>
            </a:r>
          </a:p>
          <a:p>
            <a:pPr marL="346075" lvl="0" indent="-346075">
              <a:spcBef>
                <a:spcPts val="600"/>
              </a:spcBef>
              <a:spcAft>
                <a:spcPts val="0"/>
              </a:spcAft>
              <a:buFont typeface="Arial" charset="0"/>
              <a:buChar char="•"/>
            </a:pPr>
            <a:r>
              <a:rPr lang="en-US" sz="2400" dirty="0">
                <a:solidFill>
                  <a:schemeClr val="tx2"/>
                </a:solidFill>
                <a:cs typeface="Tahoma" pitchFamily="34" charset="0"/>
              </a:rPr>
              <a:t>Matthew 11:25-27</a:t>
            </a:r>
            <a:r>
              <a:rPr lang="en-US" sz="2400" b="0" dirty="0">
                <a:solidFill>
                  <a:schemeClr val="tx2"/>
                </a:solidFill>
                <a:cs typeface="Tahoma" pitchFamily="34" charset="0"/>
              </a:rPr>
              <a:t> </a:t>
            </a:r>
            <a:r>
              <a:rPr lang="en-US" sz="2400" b="0" dirty="0">
                <a:cs typeface="Tahoma" pitchFamily="34" charset="0"/>
              </a:rPr>
              <a:t>– Truth was hidden from wise and prudent, but revealed to babes by God’s design</a:t>
            </a:r>
            <a:r>
              <a:rPr lang="en-US" sz="2400" b="0" dirty="0" smtClean="0">
                <a:cs typeface="Tahoma" pitchFamily="34" charset="0"/>
              </a:rPr>
              <a:t>.</a:t>
            </a:r>
            <a:endParaRPr lang="en-US" sz="2400" dirty="0">
              <a:cs typeface="Tahom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39862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More on Love of Truth …</a:t>
            </a:r>
            <a:endParaRPr lang="en-US" dirty="0"/>
          </a:p>
        </p:txBody>
      </p:sp>
      <p:sp>
        <p:nvSpPr>
          <p:cNvPr id="6" name="Content Placeholder 5"/>
          <p:cNvSpPr>
            <a:spLocks noGrp="1"/>
          </p:cNvSpPr>
          <p:nvPr>
            <p:ph idx="1"/>
          </p:nvPr>
        </p:nvSpPr>
        <p:spPr/>
        <p:txBody>
          <a:bodyPr>
            <a:noAutofit/>
          </a:bodyPr>
          <a:lstStyle/>
          <a:p>
            <a:pPr marL="346075" lvl="0" indent="-346075">
              <a:spcBef>
                <a:spcPts val="600"/>
              </a:spcBef>
              <a:spcAft>
                <a:spcPts val="0"/>
              </a:spcAft>
              <a:buFont typeface="Arial" charset="0"/>
              <a:buChar char="•"/>
            </a:pPr>
            <a:r>
              <a:rPr lang="en-US" sz="2400" dirty="0" smtClean="0">
                <a:solidFill>
                  <a:schemeClr val="tx2"/>
                </a:solidFill>
                <a:cs typeface="Tahoma" pitchFamily="34" charset="0"/>
              </a:rPr>
              <a:t>I </a:t>
            </a:r>
            <a:r>
              <a:rPr lang="en-US" sz="2400" dirty="0">
                <a:solidFill>
                  <a:schemeClr val="tx2"/>
                </a:solidFill>
                <a:cs typeface="Tahoma" pitchFamily="34" charset="0"/>
              </a:rPr>
              <a:t>Corinthians 1:18-31</a:t>
            </a:r>
            <a:r>
              <a:rPr lang="en-US" sz="2400" b="0" dirty="0">
                <a:solidFill>
                  <a:schemeClr val="tx2"/>
                </a:solidFill>
                <a:cs typeface="Tahoma" pitchFamily="34" charset="0"/>
              </a:rPr>
              <a:t> </a:t>
            </a:r>
            <a:r>
              <a:rPr lang="en-US" sz="2400" b="0" dirty="0">
                <a:cs typeface="Tahoma" pitchFamily="34" charset="0"/>
              </a:rPr>
              <a:t>– Cross is foolishness, a stumbling block – </a:t>
            </a:r>
            <a:r>
              <a:rPr lang="en-US" sz="2400" b="0" i="1" dirty="0">
                <a:cs typeface="Tahoma" pitchFamily="34" charset="0"/>
              </a:rPr>
              <a:t>“not many wise … not many mighty … not many noble</a:t>
            </a:r>
            <a:r>
              <a:rPr lang="en-US" sz="2400" b="0" i="1" dirty="0" smtClean="0">
                <a:cs typeface="Tahoma" pitchFamily="34" charset="0"/>
              </a:rPr>
              <a:t>”</a:t>
            </a:r>
          </a:p>
          <a:p>
            <a:pPr marL="346075" lvl="0" indent="-346075">
              <a:spcBef>
                <a:spcPts val="600"/>
              </a:spcBef>
              <a:spcAft>
                <a:spcPts val="0"/>
              </a:spcAft>
              <a:buFont typeface="Arial" charset="0"/>
              <a:buChar char="•"/>
            </a:pPr>
            <a:r>
              <a:rPr lang="en-US" sz="2400" dirty="0">
                <a:solidFill>
                  <a:schemeClr val="tx2"/>
                </a:solidFill>
                <a:cs typeface="Tahoma" pitchFamily="34" charset="0"/>
              </a:rPr>
              <a:t>II Peter 3:5</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“this they </a:t>
            </a:r>
            <a:r>
              <a:rPr lang="en-US" sz="2400" i="1" dirty="0">
                <a:cs typeface="Tahoma" pitchFamily="34" charset="0"/>
              </a:rPr>
              <a:t>willfully</a:t>
            </a:r>
            <a:r>
              <a:rPr lang="en-US" sz="2400" b="0" i="1" dirty="0">
                <a:cs typeface="Tahoma" pitchFamily="34" charset="0"/>
              </a:rPr>
              <a:t> forget”, “willfully ignorant”</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Proverbs 18:13</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“He who </a:t>
            </a:r>
            <a:r>
              <a:rPr lang="en-US" sz="2400" i="1" dirty="0">
                <a:cs typeface="Tahoma" pitchFamily="34" charset="0"/>
              </a:rPr>
              <a:t>answers</a:t>
            </a:r>
            <a:r>
              <a:rPr lang="en-US" sz="2400" b="0" i="1" dirty="0">
                <a:cs typeface="Tahoma" pitchFamily="34" charset="0"/>
              </a:rPr>
              <a:t> a matter </a:t>
            </a:r>
            <a:r>
              <a:rPr lang="en-US" sz="2400" i="1" dirty="0">
                <a:cs typeface="Tahoma" pitchFamily="34" charset="0"/>
              </a:rPr>
              <a:t>before he hears it</a:t>
            </a:r>
            <a:r>
              <a:rPr lang="en-US" sz="2400" b="0" i="1" dirty="0">
                <a:cs typeface="Tahoma" pitchFamily="34" charset="0"/>
              </a:rPr>
              <a:t>, It is folly and shame to him.”</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Luke 22:67-68</a:t>
            </a:r>
            <a:r>
              <a:rPr lang="en-US" sz="2400" b="0" dirty="0">
                <a:solidFill>
                  <a:schemeClr val="tx2"/>
                </a:solidFill>
                <a:cs typeface="Tahoma" pitchFamily="34" charset="0"/>
              </a:rPr>
              <a:t> </a:t>
            </a:r>
            <a:r>
              <a:rPr lang="en-US" sz="2400" b="0" dirty="0">
                <a:cs typeface="Tahoma" pitchFamily="34" charset="0"/>
              </a:rPr>
              <a:t>– Asking questions with intent to ignore answer.</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Acts 22:21-22</a:t>
            </a:r>
            <a:r>
              <a:rPr lang="en-US" sz="2400" b="0" dirty="0">
                <a:solidFill>
                  <a:schemeClr val="tx2"/>
                </a:solidFill>
                <a:cs typeface="Tahoma" pitchFamily="34" charset="0"/>
              </a:rPr>
              <a:t> </a:t>
            </a:r>
            <a:r>
              <a:rPr lang="en-US" sz="2400" b="0" dirty="0">
                <a:cs typeface="Tahoma" pitchFamily="34" charset="0"/>
              </a:rPr>
              <a:t>– Prejudicial listening.  Rejection upon 1 word</a:t>
            </a:r>
            <a:r>
              <a:rPr lang="en-US" sz="2400" b="0" dirty="0" smtClean="0">
                <a:cs typeface="Tahoma" pitchFamily="34" charset="0"/>
              </a:rPr>
              <a:t>.</a:t>
            </a:r>
            <a:endParaRPr lang="en-US" sz="2400" dirty="0">
              <a:cs typeface="Tahom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149407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More on Love of Truth …</a:t>
            </a:r>
            <a:endParaRPr lang="en-US" dirty="0"/>
          </a:p>
        </p:txBody>
      </p:sp>
      <p:sp>
        <p:nvSpPr>
          <p:cNvPr id="6" name="Content Placeholder 5"/>
          <p:cNvSpPr>
            <a:spLocks noGrp="1"/>
          </p:cNvSpPr>
          <p:nvPr>
            <p:ph idx="1"/>
          </p:nvPr>
        </p:nvSpPr>
        <p:spPr/>
        <p:txBody>
          <a:bodyPr>
            <a:noAutofit/>
          </a:bodyPr>
          <a:lstStyle/>
          <a:p>
            <a:pPr marL="346075" lvl="0" indent="-346075">
              <a:spcBef>
                <a:spcPts val="600"/>
              </a:spcBef>
              <a:spcAft>
                <a:spcPts val="0"/>
              </a:spcAft>
              <a:buFont typeface="Arial" charset="0"/>
              <a:buChar char="•"/>
            </a:pPr>
            <a:r>
              <a:rPr lang="en-US" sz="2400" dirty="0" smtClean="0">
                <a:solidFill>
                  <a:schemeClr val="tx2"/>
                </a:solidFill>
                <a:cs typeface="Tahoma" pitchFamily="34" charset="0"/>
              </a:rPr>
              <a:t>Jeremiah </a:t>
            </a:r>
            <a:r>
              <a:rPr lang="en-US" sz="2400" dirty="0">
                <a:solidFill>
                  <a:schemeClr val="tx2"/>
                </a:solidFill>
                <a:cs typeface="Tahoma" pitchFamily="34" charset="0"/>
              </a:rPr>
              <a:t>5:30-31</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“The prophets </a:t>
            </a:r>
            <a:r>
              <a:rPr lang="en-US" sz="2400" i="1" dirty="0">
                <a:cs typeface="Tahoma" pitchFamily="34" charset="0"/>
              </a:rPr>
              <a:t>prophesy falsely </a:t>
            </a:r>
            <a:r>
              <a:rPr lang="en-US" sz="2400" b="0" i="1" dirty="0">
                <a:cs typeface="Tahoma" pitchFamily="34" charset="0"/>
              </a:rPr>
              <a:t>… And </a:t>
            </a:r>
            <a:r>
              <a:rPr lang="en-US" sz="2400" i="1" dirty="0">
                <a:cs typeface="Tahoma" pitchFamily="34" charset="0"/>
              </a:rPr>
              <a:t>My people love to have it so</a:t>
            </a:r>
            <a:r>
              <a:rPr lang="en-US" sz="2400" b="0" i="1" dirty="0">
                <a:cs typeface="Tahoma" pitchFamily="34" charset="0"/>
              </a:rPr>
              <a:t>”</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Isaiah 30:9-15</a:t>
            </a:r>
            <a:r>
              <a:rPr lang="en-US" sz="2400" b="0" dirty="0">
                <a:solidFill>
                  <a:schemeClr val="tx2"/>
                </a:solidFill>
                <a:cs typeface="Tahoma" pitchFamily="34" charset="0"/>
              </a:rPr>
              <a:t> </a:t>
            </a:r>
            <a:r>
              <a:rPr lang="en-US" sz="2400" b="0" dirty="0">
                <a:cs typeface="Tahoma" pitchFamily="34" charset="0"/>
              </a:rPr>
              <a:t>– Wanted prophets to speak smooth deceits, turn out of the path, and remove God from before them.</a:t>
            </a:r>
            <a:endParaRPr lang="en-US" sz="2400" dirty="0">
              <a:cs typeface="Tahoma" pitchFamily="34" charset="0"/>
            </a:endParaRPr>
          </a:p>
          <a:p>
            <a:pPr marL="346075" lvl="0" indent="-346075">
              <a:spcBef>
                <a:spcPts val="600"/>
              </a:spcBef>
              <a:spcAft>
                <a:spcPts val="0"/>
              </a:spcAft>
              <a:buFont typeface="Arial" charset="0"/>
              <a:buChar char="•"/>
            </a:pPr>
            <a:r>
              <a:rPr lang="en-US" sz="2400" dirty="0">
                <a:solidFill>
                  <a:schemeClr val="tx2"/>
                </a:solidFill>
                <a:cs typeface="Tahoma" pitchFamily="34" charset="0"/>
              </a:rPr>
              <a:t>Deuteronomy 16:19</a:t>
            </a:r>
            <a:r>
              <a:rPr lang="en-US" sz="2400" b="0" dirty="0">
                <a:solidFill>
                  <a:schemeClr val="tx2"/>
                </a:solidFill>
                <a:cs typeface="Tahoma" pitchFamily="34" charset="0"/>
              </a:rPr>
              <a:t> </a:t>
            </a:r>
            <a:r>
              <a:rPr lang="en-US" sz="2400" b="0" dirty="0">
                <a:cs typeface="Tahoma" pitchFamily="34" charset="0"/>
              </a:rPr>
              <a:t>– </a:t>
            </a:r>
            <a:r>
              <a:rPr lang="en-US" sz="2400" b="0" i="1" dirty="0">
                <a:cs typeface="Tahoma" pitchFamily="34" charset="0"/>
              </a:rPr>
              <a:t>“A bribe </a:t>
            </a:r>
            <a:r>
              <a:rPr lang="en-US" sz="2400" i="1" dirty="0">
                <a:cs typeface="Tahoma" pitchFamily="34" charset="0"/>
              </a:rPr>
              <a:t>blinds the eyes of the wise</a:t>
            </a:r>
            <a:r>
              <a:rPr lang="en-US" sz="2400" b="0" i="1" dirty="0">
                <a:cs typeface="Tahoma" pitchFamily="34" charset="0"/>
              </a:rPr>
              <a:t> and </a:t>
            </a:r>
            <a:r>
              <a:rPr lang="en-US" sz="2400" i="1" dirty="0">
                <a:cs typeface="Tahoma" pitchFamily="34" charset="0"/>
              </a:rPr>
              <a:t>twists the words of the righteous</a:t>
            </a:r>
            <a:r>
              <a:rPr lang="en-US" sz="2400" b="0" i="1" dirty="0">
                <a:cs typeface="Tahoma" pitchFamily="34" charset="0"/>
              </a:rPr>
              <a:t>.”</a:t>
            </a:r>
            <a:r>
              <a:rPr lang="en-US" sz="2400" b="0" dirty="0">
                <a:cs typeface="Tahoma" pitchFamily="34" charset="0"/>
              </a:rPr>
              <a:t> What is the Devil offering? </a:t>
            </a:r>
            <a:endParaRPr lang="en-US" sz="2400" dirty="0">
              <a:cs typeface="Tahoma" pitchFamily="34" charset="0"/>
            </a:endParaRPr>
          </a:p>
          <a:p>
            <a:pPr marL="346075" lvl="0" indent="-346075">
              <a:spcBef>
                <a:spcPts val="600"/>
              </a:spcBef>
              <a:spcAft>
                <a:spcPts val="0"/>
              </a:spcAft>
              <a:buFont typeface="Arial" charset="0"/>
              <a:buChar char="•"/>
            </a:pPr>
            <a:r>
              <a:rPr lang="en-US" sz="2400" dirty="0" smtClean="0">
                <a:solidFill>
                  <a:schemeClr val="tx2"/>
                </a:solidFill>
                <a:cs typeface="Tahoma" pitchFamily="34" charset="0"/>
              </a:rPr>
              <a:t>Jer. </a:t>
            </a:r>
            <a:r>
              <a:rPr lang="en-US" sz="2400" dirty="0">
                <a:solidFill>
                  <a:schemeClr val="tx2"/>
                </a:solidFill>
                <a:cs typeface="Tahoma" pitchFamily="34" charset="0"/>
              </a:rPr>
              <a:t>23:16-32; 27:12-28:17; 29:8; </a:t>
            </a:r>
            <a:r>
              <a:rPr lang="en-US" sz="2400" dirty="0" smtClean="0">
                <a:solidFill>
                  <a:schemeClr val="tx2"/>
                </a:solidFill>
                <a:cs typeface="Tahoma" pitchFamily="34" charset="0"/>
              </a:rPr>
              <a:t>Ez. </a:t>
            </a:r>
            <a:r>
              <a:rPr lang="en-US" sz="2400" dirty="0">
                <a:solidFill>
                  <a:schemeClr val="tx2"/>
                </a:solidFill>
                <a:cs typeface="Tahoma" pitchFamily="34" charset="0"/>
              </a:rPr>
              <a:t>13:1-16</a:t>
            </a:r>
            <a:r>
              <a:rPr lang="en-US" sz="2400" b="0" dirty="0">
                <a:solidFill>
                  <a:schemeClr val="tx2"/>
                </a:solidFill>
                <a:cs typeface="Tahoma" pitchFamily="34" charset="0"/>
              </a:rPr>
              <a:t> </a:t>
            </a:r>
            <a:r>
              <a:rPr lang="en-US" sz="2400" b="0" dirty="0">
                <a:cs typeface="Tahoma" pitchFamily="34" charset="0"/>
              </a:rPr>
              <a:t>– Speaks against self-induced dreams and visions.  People dream what they want to dream and hope it is from God</a:t>
            </a:r>
            <a:r>
              <a:rPr lang="en-US" sz="2400" b="0" dirty="0" smtClean="0">
                <a:cs typeface="Tahoma" pitchFamily="34" charset="0"/>
              </a:rPr>
              <a:t>.</a:t>
            </a:r>
            <a:endParaRPr lang="en-US" sz="2400" dirty="0">
              <a:cs typeface="Tahom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124360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Exegesis vs. Eisegesis</a:t>
            </a:r>
            <a:endParaRPr lang="en-US" dirty="0"/>
          </a:p>
        </p:txBody>
      </p:sp>
      <p:sp>
        <p:nvSpPr>
          <p:cNvPr id="6" name="Content Placeholder 5"/>
          <p:cNvSpPr>
            <a:spLocks noGrp="1"/>
          </p:cNvSpPr>
          <p:nvPr>
            <p:ph idx="1"/>
          </p:nvPr>
        </p:nvSpPr>
        <p:spPr/>
        <p:txBody>
          <a:bodyPr>
            <a:noAutofit/>
          </a:bodyPr>
          <a:lstStyle/>
          <a:p>
            <a:pPr marL="342900" lvl="0" indent="-342900">
              <a:spcBef>
                <a:spcPts val="300"/>
              </a:spcBef>
              <a:spcAft>
                <a:spcPts val="300"/>
              </a:spcAft>
              <a:buFont typeface="Arial" pitchFamily="34" charset="0"/>
              <a:buChar char="•"/>
            </a:pPr>
            <a:r>
              <a:rPr lang="en-US" sz="2300" i="1" u="sng" dirty="0" smtClean="0"/>
              <a:t>ex</a:t>
            </a:r>
            <a:r>
              <a:rPr lang="en-US" sz="2300" i="1" dirty="0" smtClean="0"/>
              <a:t>egesis</a:t>
            </a:r>
            <a:r>
              <a:rPr lang="en-US" sz="2300" b="0" i="1" dirty="0" smtClean="0"/>
              <a:t> – interpret, “lead out” meaning</a:t>
            </a:r>
            <a:endParaRPr lang="en-US" sz="2300" b="0" i="1" dirty="0"/>
          </a:p>
          <a:p>
            <a:pPr marL="342900" lvl="0" indent="-342900">
              <a:spcBef>
                <a:spcPts val="300"/>
              </a:spcBef>
              <a:spcAft>
                <a:spcPts val="300"/>
              </a:spcAft>
              <a:buFont typeface="Arial" pitchFamily="34" charset="0"/>
              <a:buChar char="•"/>
            </a:pPr>
            <a:r>
              <a:rPr lang="en-US" sz="2300" i="1" u="sng" dirty="0" smtClean="0"/>
              <a:t>eis</a:t>
            </a:r>
            <a:r>
              <a:rPr lang="en-US" sz="2300" i="1" dirty="0" smtClean="0"/>
              <a:t>egesis</a:t>
            </a:r>
            <a:r>
              <a:rPr lang="en-US" sz="2300" b="0" i="1" dirty="0" smtClean="0"/>
              <a:t> – inject meaning</a:t>
            </a:r>
            <a:endParaRPr lang="en-US" sz="2300" b="0" i="1" dirty="0"/>
          </a:p>
          <a:p>
            <a:pPr lvl="0">
              <a:spcBef>
                <a:spcPts val="300"/>
              </a:spcBef>
              <a:spcAft>
                <a:spcPts val="300"/>
              </a:spcAft>
            </a:pPr>
            <a:r>
              <a:rPr lang="en-US" sz="2300" b="0" i="1" dirty="0" smtClean="0"/>
              <a:t>… </a:t>
            </a:r>
            <a:r>
              <a:rPr lang="en-US" sz="2300" b="0" i="1" dirty="0"/>
              <a:t>Thus says the Lord GOD: “Everyone of the house of Israel who </a:t>
            </a:r>
            <a:r>
              <a:rPr lang="en-US" sz="2300" i="1" baseline="30000" dirty="0" smtClean="0">
                <a:solidFill>
                  <a:schemeClr val="tx2"/>
                </a:solidFill>
              </a:rPr>
              <a:t>1</a:t>
            </a:r>
            <a:r>
              <a:rPr lang="en-US" sz="2300" i="1" dirty="0" smtClean="0"/>
              <a:t>sets </a:t>
            </a:r>
            <a:r>
              <a:rPr lang="en-US" sz="2300" i="1" dirty="0"/>
              <a:t>up his idols in his heart</a:t>
            </a:r>
            <a:r>
              <a:rPr lang="en-US" sz="2300" b="0" i="1" dirty="0"/>
              <a:t>, and </a:t>
            </a:r>
            <a:r>
              <a:rPr lang="en-US" sz="2300" i="1" dirty="0"/>
              <a:t>puts before him what causes him to stumble </a:t>
            </a:r>
            <a:r>
              <a:rPr lang="en-US" sz="2300" b="0" i="1" dirty="0"/>
              <a:t>into iniquity, </a:t>
            </a:r>
            <a:r>
              <a:rPr lang="en-US" sz="2300" i="1" baseline="30000" dirty="0" smtClean="0">
                <a:solidFill>
                  <a:schemeClr val="tx2"/>
                </a:solidFill>
              </a:rPr>
              <a:t>2</a:t>
            </a:r>
            <a:r>
              <a:rPr lang="en-US" sz="2300" i="1" u="sng" dirty="0" smtClean="0"/>
              <a:t>and </a:t>
            </a:r>
            <a:r>
              <a:rPr lang="en-US" sz="2300" i="1" u="sng" dirty="0"/>
              <a:t>then</a:t>
            </a:r>
            <a:r>
              <a:rPr lang="en-US" sz="2300" i="1" dirty="0"/>
              <a:t> comes to the prophet, </a:t>
            </a:r>
            <a:r>
              <a:rPr lang="en-US" sz="2300" i="1" baseline="30000" dirty="0" smtClean="0">
                <a:solidFill>
                  <a:schemeClr val="tx2"/>
                </a:solidFill>
              </a:rPr>
              <a:t>3</a:t>
            </a:r>
            <a:r>
              <a:rPr lang="en-US" sz="2300" i="1" dirty="0" smtClean="0"/>
              <a:t>I </a:t>
            </a:r>
            <a:r>
              <a:rPr lang="en-US" sz="2300" i="1" dirty="0"/>
              <a:t>the LORD will answer him who comes, </a:t>
            </a:r>
            <a:r>
              <a:rPr lang="en-US" sz="2300" i="1" u="sng" dirty="0"/>
              <a:t>according</a:t>
            </a:r>
            <a:r>
              <a:rPr lang="en-US" sz="2300" i="1" dirty="0"/>
              <a:t> to the multitude of his idols</a:t>
            </a:r>
            <a:r>
              <a:rPr lang="en-US" sz="2300" b="0" i="1" dirty="0"/>
              <a:t>, that I may seize the house of Israel </a:t>
            </a:r>
            <a:r>
              <a:rPr lang="en-US" sz="2300" i="1" dirty="0"/>
              <a:t>by their heart</a:t>
            </a:r>
            <a:r>
              <a:rPr lang="en-US" sz="2300" b="0" i="1" dirty="0"/>
              <a:t>, because they are all estranged from Me by their idols.” </a:t>
            </a:r>
            <a:r>
              <a:rPr lang="en-US" sz="2300" b="0" dirty="0" smtClean="0"/>
              <a:t>(</a:t>
            </a:r>
            <a:r>
              <a:rPr lang="en-US" sz="2300" dirty="0">
                <a:solidFill>
                  <a:schemeClr val="tx2"/>
                </a:solidFill>
              </a:rPr>
              <a:t>Ezekiel 14:4-10</a:t>
            </a:r>
            <a:r>
              <a:rPr lang="en-US" sz="2300" b="0" dirty="0" smtClean="0"/>
              <a:t>)</a:t>
            </a:r>
          </a:p>
          <a:p>
            <a:pPr marL="346075" lvl="0" indent="-346075">
              <a:spcBef>
                <a:spcPts val="300"/>
              </a:spcBef>
              <a:spcAft>
                <a:spcPts val="300"/>
              </a:spcAft>
              <a:buFont typeface="Arial" pitchFamily="34" charset="0"/>
              <a:buChar char="•"/>
            </a:pPr>
            <a:r>
              <a:rPr lang="en-US" sz="2300" b="0" dirty="0" smtClean="0"/>
              <a:t>The Bible pattern is to always hear </a:t>
            </a:r>
            <a:r>
              <a:rPr lang="en-US" sz="2300" i="1" dirty="0" smtClean="0"/>
              <a:t>then</a:t>
            </a:r>
            <a:r>
              <a:rPr lang="en-US" sz="2300" b="0" dirty="0" smtClean="0"/>
              <a:t> believe – not believe then hear! (</a:t>
            </a:r>
            <a:r>
              <a:rPr lang="en-US" sz="2400" dirty="0" smtClean="0">
                <a:solidFill>
                  <a:schemeClr val="tx2"/>
                </a:solidFill>
              </a:rPr>
              <a:t>Rom. </a:t>
            </a:r>
            <a:r>
              <a:rPr lang="en-US" sz="2400" dirty="0">
                <a:solidFill>
                  <a:schemeClr val="tx2"/>
                </a:solidFill>
              </a:rPr>
              <a:t>10:17; John 6:45; Acts 2:41</a:t>
            </a:r>
            <a:r>
              <a:rPr lang="en-US" sz="2300" b="0" dirty="0" smtClean="0"/>
              <a:t>)</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Tree>
    <p:extLst>
      <p:ext uri="{BB962C8B-B14F-4D97-AF65-F5344CB8AC3E}">
        <p14:creationId xmlns:p14="http://schemas.microsoft.com/office/powerpoint/2010/main" val="29606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i="1" dirty="0" smtClean="0"/>
              <a:t>Motivation:</a:t>
            </a:r>
            <a:r>
              <a:rPr lang="en-US" sz="2400" b="0" dirty="0" smtClean="0"/>
              <a:t>  Why have this class?</a:t>
            </a:r>
          </a:p>
          <a:p>
            <a:pPr marL="347663" indent="-347663">
              <a:buFont typeface="+mj-lt"/>
              <a:buAutoNum type="arabicPeriod" startAt="2"/>
            </a:pPr>
            <a:r>
              <a:rPr lang="en-US" sz="2400" b="0" dirty="0" smtClean="0"/>
              <a:t>Even </a:t>
            </a:r>
            <a:r>
              <a:rPr lang="en-US" sz="2400" b="0" dirty="0"/>
              <a:t>if we have studied these topics previously, why might this class be important for us to study now?</a:t>
            </a:r>
            <a:endParaRPr lang="en-US" sz="2400" b="0" dirty="0" smtClean="0"/>
          </a:p>
          <a:p>
            <a:pPr marL="688975" lvl="1" indent="-342900"/>
            <a:r>
              <a:rPr lang="en-US" sz="2400" dirty="0" smtClean="0"/>
              <a:t>Integrity … </a:t>
            </a:r>
          </a:p>
          <a:p>
            <a:pPr marL="685800" lvl="1" indent="0">
              <a:buNone/>
            </a:pPr>
            <a:r>
              <a:rPr lang="en-US" sz="2400" dirty="0" smtClean="0"/>
              <a:t>Personal conscience for self and before the Lord.</a:t>
            </a:r>
          </a:p>
          <a:p>
            <a:pPr marL="688975" lvl="1" indent="-342900"/>
            <a:r>
              <a:rPr lang="en-US" sz="2400" b="1" i="1" dirty="0" smtClean="0"/>
              <a:t>Integrity!</a:t>
            </a:r>
            <a:r>
              <a:rPr lang="en-US" sz="2400" dirty="0" smtClean="0"/>
              <a:t> ... </a:t>
            </a:r>
            <a:endParaRPr lang="en-US" sz="2400" dirty="0"/>
          </a:p>
          <a:p>
            <a:pPr marL="685800" lvl="1" indent="0">
              <a:buNone/>
            </a:pPr>
            <a:r>
              <a:rPr lang="en-US" sz="2400" dirty="0" smtClean="0"/>
              <a:t>Answer others fairly, accurately, and appropriately.</a:t>
            </a:r>
            <a:endParaRPr lang="en-US" sz="2400" i="1" dirty="0" smtClean="0"/>
          </a:p>
          <a:p>
            <a:pPr marL="688975" lvl="1" indent="-342900"/>
            <a:r>
              <a:rPr lang="en-US" sz="2400" b="1" i="1" dirty="0" smtClean="0">
                <a:solidFill>
                  <a:schemeClr val="tx2"/>
                </a:solidFill>
              </a:rPr>
              <a:t>Integrity!!!!!!!!!!!!!!!!!!!!!!!!!!!!!!!!!!!!!!!!!!!!!!!!!!!!!!!!!!</a:t>
            </a:r>
            <a:endParaRPr lang="en-US" sz="2400" b="1" dirty="0"/>
          </a:p>
          <a:p>
            <a:pPr marL="684213" lvl="1" indent="0">
              <a:buNone/>
            </a:pPr>
            <a:r>
              <a:rPr lang="en-US" sz="2400" dirty="0" smtClean="0"/>
              <a:t>Teach our children to teach their children, teach others, and have integrity themselves.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69195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200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3">
                                            <p:txEl>
                                              <p:pRg st="6" end="6"/>
                                            </p:txEl>
                                          </p:spTgt>
                                        </p:tgtEl>
                                        <p:attrNameLst>
                                          <p:attrName>style.visibility</p:attrName>
                                        </p:attrNameLst>
                                      </p:cBhvr>
                                      <p:to>
                                        <p:strVal val="visible"/>
                                      </p:to>
                                    </p:set>
                                    <p:set>
                                      <p:cBhvr>
                                        <p:cTn id="21" dur="455" fill="hold">
                                          <p:stCondLst>
                                            <p:cond delay="0"/>
                                          </p:stCondLst>
                                        </p:cTn>
                                        <p:tgtEl>
                                          <p:spTgt spid="3">
                                            <p:txEl>
                                              <p:pRg st="6" end="6"/>
                                            </p:txEl>
                                          </p:spTgt>
                                        </p:tgtEl>
                                        <p:attrNameLst>
                                          <p:attrName>style.rotation</p:attrName>
                                        </p:attrNameLst>
                                      </p:cBhvr>
                                      <p:to>
                                        <p:strVal val="-45.0"/>
                                      </p:to>
                                    </p:set>
                                    <p:anim calcmode="lin" valueType="num">
                                      <p:cBhvr>
                                        <p:cTn id="22" dur="455" fill="hold">
                                          <p:stCondLst>
                                            <p:cond delay="455"/>
                                          </p:stCondLst>
                                        </p:cTn>
                                        <p:tgtEl>
                                          <p:spTgt spid="3">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3">
                                            <p:txEl>
                                              <p:pRg st="6" end="6"/>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3">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3">
                                            <p:txEl>
                                              <p:pRg st="6" end="6"/>
                                            </p:txEl>
                                          </p:spTgt>
                                        </p:tgtEl>
                                        <p:attrNameLst>
                                          <p:attrName>ppt_y</p:attrName>
                                        </p:attrNameLst>
                                      </p:cBhvr>
                                      <p:tavLst>
                                        <p:tav tm="0">
                                          <p:val>
                                            <p:strVal val="#ppt_y-(0.354*#ppt_w-0.172*#ppt_h)"/>
                                          </p:val>
                                        </p:tav>
                                        <p:tav tm="100000">
                                          <p:val>
                                            <p:strVal val="#ppt_y"/>
                                          </p:val>
                                        </p:tav>
                                      </p:tavLst>
                                    </p:anim>
                                  </p:childTnLst>
                                </p:cTn>
                              </p:par>
                            </p:childTnLst>
                          </p:cTn>
                        </p:par>
                        <p:par>
                          <p:cTn id="26" fill="hold">
                            <p:stCondLst>
                              <p:cond delay="34000"/>
                            </p:stCondLst>
                            <p:childTnLst>
                              <p:par>
                                <p:cTn id="27" presetID="1" presetClass="entr" presetSubtype="0" fill="hold" nodeType="afterEffect">
                                  <p:stCondLst>
                                    <p:cond delay="200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t>Barrier #4 –</a:t>
            </a:r>
            <a:br>
              <a:rPr lang="en-US" sz="8000" i="1" dirty="0" smtClean="0"/>
            </a:br>
            <a:r>
              <a:rPr lang="en-US" sz="8000" i="1" dirty="0" smtClean="0"/>
              <a:t>EMOTIONAL ESCAPES</a:t>
            </a:r>
            <a:endParaRPr lang="en-US" sz="80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7272616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14. “As </a:t>
            </a:r>
            <a:r>
              <a:rPr lang="en-US" sz="2500" dirty="0"/>
              <a:t>long as you are doing your </a:t>
            </a:r>
            <a:r>
              <a:rPr lang="en-US" sz="2500" b="1" dirty="0" smtClean="0"/>
              <a:t>best</a:t>
            </a:r>
            <a:r>
              <a:rPr lang="en-US" sz="2500" dirty="0" smtClean="0"/>
              <a:t>”</a:t>
            </a:r>
            <a:endParaRPr lang="en-US" sz="25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“Why do you think your judgment of yourself is enough?”</a:t>
            </a:r>
            <a:endParaRPr lang="en-US" sz="2400" b="0" dirty="0"/>
          </a:p>
          <a:p>
            <a:r>
              <a:rPr lang="en-US" sz="2400" b="0" i="1" dirty="0"/>
              <a:t>For </a:t>
            </a:r>
            <a:r>
              <a:rPr lang="en-US" sz="2400" i="1" dirty="0"/>
              <a:t>I </a:t>
            </a:r>
            <a:r>
              <a:rPr lang="en-US" sz="2400" i="1" u="sng" dirty="0"/>
              <a:t>know nothing</a:t>
            </a:r>
            <a:r>
              <a:rPr lang="en-US" sz="2400" i="1" dirty="0"/>
              <a:t> against myself, yet I am </a:t>
            </a:r>
            <a:r>
              <a:rPr lang="en-US" sz="2400" i="1" u="sng" dirty="0"/>
              <a:t>not justified</a:t>
            </a:r>
            <a:r>
              <a:rPr lang="en-US" sz="2400" i="1" dirty="0"/>
              <a:t> by this</a:t>
            </a:r>
            <a:r>
              <a:rPr lang="en-US" sz="2400" b="0" i="1" dirty="0"/>
              <a:t>; but He who judges me is the Lord.  </a:t>
            </a:r>
            <a:r>
              <a:rPr lang="en-US" sz="2400" b="0" dirty="0"/>
              <a:t>(</a:t>
            </a:r>
            <a:r>
              <a:rPr lang="en-US" sz="2400" dirty="0">
                <a:solidFill>
                  <a:schemeClr val="tx2"/>
                </a:solidFill>
              </a:rPr>
              <a:t>I Corinthians 4:4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Tree>
    <p:extLst>
      <p:ext uri="{BB962C8B-B14F-4D97-AF65-F5344CB8AC3E}">
        <p14:creationId xmlns:p14="http://schemas.microsoft.com/office/powerpoint/2010/main" val="413526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14. “As </a:t>
            </a:r>
            <a:r>
              <a:rPr lang="en-US" sz="2500" dirty="0"/>
              <a:t>long as you are doing your </a:t>
            </a:r>
            <a:r>
              <a:rPr lang="en-US" sz="2500" b="1" dirty="0" smtClean="0"/>
              <a:t>best</a:t>
            </a:r>
            <a:r>
              <a:rPr lang="en-US" sz="2500" dirty="0" smtClean="0"/>
              <a:t>”</a:t>
            </a:r>
            <a:endParaRPr lang="en-US" sz="25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Sincerity </a:t>
            </a:r>
            <a:r>
              <a:rPr lang="en-US" sz="2400" b="0" dirty="0"/>
              <a:t>and good works in Jesus’ name is not enough!</a:t>
            </a:r>
          </a:p>
          <a:p>
            <a:r>
              <a:rPr lang="en-US" sz="2400" b="0" i="1" dirty="0"/>
              <a:t>“</a:t>
            </a:r>
            <a:r>
              <a:rPr lang="en-US" sz="2400" i="1" dirty="0"/>
              <a:t>Not everyone who says </a:t>
            </a:r>
            <a:r>
              <a:rPr lang="en-US" sz="2400" b="0" i="1" dirty="0"/>
              <a:t>to Me, ‘Lord, Lord,’ shall enter the kingdom of heaven, but </a:t>
            </a:r>
            <a:r>
              <a:rPr lang="en-US" sz="2400" i="1" dirty="0"/>
              <a:t>he who </a:t>
            </a:r>
            <a:r>
              <a:rPr lang="en-US" sz="2400" i="1" u="sng" dirty="0"/>
              <a:t>does the will</a:t>
            </a:r>
            <a:r>
              <a:rPr lang="en-US" sz="2400" i="1" dirty="0"/>
              <a:t> of My Father in heaven</a:t>
            </a:r>
            <a:r>
              <a:rPr lang="en-US" sz="2400" b="0" i="1" dirty="0"/>
              <a:t>.  </a:t>
            </a:r>
            <a:r>
              <a:rPr lang="en-US" sz="2400" i="1" u="sng" dirty="0"/>
              <a:t>Many</a:t>
            </a:r>
            <a:r>
              <a:rPr lang="en-US" sz="2400" i="1" dirty="0"/>
              <a:t> will say to Me in that day, ‘Lord, Lord,</a:t>
            </a:r>
            <a:r>
              <a:rPr lang="en-US" sz="2400" b="0" i="1" dirty="0"/>
              <a:t> have we not prophesied in Your name, cast out demons in Your name, and </a:t>
            </a:r>
            <a:r>
              <a:rPr lang="en-US" sz="2400" i="1" dirty="0"/>
              <a:t>done many wonders </a:t>
            </a:r>
            <a:r>
              <a:rPr lang="en-US" sz="2400" i="1" u="sng" dirty="0"/>
              <a:t>in Your name</a:t>
            </a:r>
            <a:r>
              <a:rPr lang="en-US" sz="2400" b="0" i="1" dirty="0"/>
              <a:t>?’  And then I will declare to them, ‘I never knew you; depart from Me, </a:t>
            </a:r>
            <a:r>
              <a:rPr lang="en-US" sz="2400" i="1" dirty="0"/>
              <a:t>you who practice lawlessness</a:t>
            </a:r>
            <a:r>
              <a:rPr lang="en-US" sz="2400" b="0" i="1" dirty="0"/>
              <a:t>!’” </a:t>
            </a:r>
            <a:r>
              <a:rPr lang="en-US" sz="2400" b="0" dirty="0"/>
              <a:t>(</a:t>
            </a:r>
            <a:r>
              <a:rPr lang="en-US" sz="2400" dirty="0">
                <a:solidFill>
                  <a:schemeClr val="tx2"/>
                </a:solidFill>
              </a:rPr>
              <a:t>Matthew 7:21-23</a:t>
            </a:r>
            <a:r>
              <a:rPr lang="en-US" sz="2400" b="0" dirty="0"/>
              <a:t>)</a:t>
            </a:r>
          </a:p>
          <a:p>
            <a:r>
              <a:rPr lang="en-US" sz="2400" dirty="0"/>
              <a:t>Lesson:</a:t>
            </a:r>
            <a:r>
              <a:rPr lang="en-US" sz="2400" b="0" dirty="0"/>
              <a:t>  Obey the standard by which we will be judged (</a:t>
            </a:r>
            <a:r>
              <a:rPr lang="en-US" sz="2400" dirty="0">
                <a:solidFill>
                  <a:schemeClr val="tx2"/>
                </a:solidFill>
              </a:rPr>
              <a:t>John 12:48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Tree>
    <p:extLst>
      <p:ext uri="{BB962C8B-B14F-4D97-AF65-F5344CB8AC3E}">
        <p14:creationId xmlns:p14="http://schemas.microsoft.com/office/powerpoint/2010/main" val="383538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15. “As </a:t>
            </a:r>
            <a:r>
              <a:rPr lang="en-US" sz="2500" dirty="0"/>
              <a:t>long as </a:t>
            </a:r>
            <a:r>
              <a:rPr lang="en-US" sz="2500" dirty="0" smtClean="0"/>
              <a:t>IT’s To God’s Glory …”</a:t>
            </a:r>
            <a:endParaRPr lang="en-US" sz="25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How does disobedience ever glorify God?</a:t>
            </a:r>
            <a:endParaRPr lang="en-US" sz="2400" b="0" dirty="0"/>
          </a:p>
          <a:p>
            <a:r>
              <a:rPr lang="en-US" sz="2400" b="0" i="1" dirty="0" smtClean="0"/>
              <a:t>Then </a:t>
            </a:r>
            <a:r>
              <a:rPr lang="en-US" sz="2400" b="0" i="1" dirty="0"/>
              <a:t>Samuel said: </a:t>
            </a:r>
            <a:r>
              <a:rPr lang="en-US" sz="2400" b="0" i="1" dirty="0" smtClean="0"/>
              <a:t>“Has </a:t>
            </a:r>
            <a:r>
              <a:rPr lang="en-US" sz="2400" b="0" i="1" dirty="0"/>
              <a:t>the LORD as great delight in burnt offerings and sacrifices, </a:t>
            </a:r>
            <a:r>
              <a:rPr lang="en-US" sz="2400" i="1" dirty="0"/>
              <a:t>As in </a:t>
            </a:r>
            <a:r>
              <a:rPr lang="en-US" sz="2400" i="1" u="sng" dirty="0"/>
              <a:t>obeying</a:t>
            </a:r>
            <a:r>
              <a:rPr lang="en-US" sz="2400" i="1" dirty="0"/>
              <a:t> the voice of the LORD</a:t>
            </a:r>
            <a:r>
              <a:rPr lang="en-US" sz="2400" b="0" i="1" dirty="0"/>
              <a:t>? Behold, </a:t>
            </a:r>
            <a:r>
              <a:rPr lang="en-US" sz="2400" i="1" dirty="0"/>
              <a:t>to obey is better than sacrifice</a:t>
            </a:r>
            <a:r>
              <a:rPr lang="en-US" sz="2400" b="0" i="1" dirty="0"/>
              <a:t>, And to heed than the fat of rams</a:t>
            </a:r>
            <a:r>
              <a:rPr lang="en-US" sz="2400" b="0" i="1" dirty="0" smtClean="0"/>
              <a:t>.  </a:t>
            </a:r>
            <a:r>
              <a:rPr lang="en-US" sz="2400" b="0" i="1" dirty="0"/>
              <a:t>For </a:t>
            </a:r>
            <a:r>
              <a:rPr lang="en-US" sz="2400" i="1" dirty="0"/>
              <a:t>rebellion is as the sin of witchcraft, And stubbornness is as iniquity and idolatry</a:t>
            </a:r>
            <a:r>
              <a:rPr lang="en-US" sz="2400" b="0" i="1" dirty="0"/>
              <a:t>. Because you have rejected the word of the LORD, He also has rejected you from being king</a:t>
            </a:r>
            <a:r>
              <a:rPr lang="en-US" sz="2400" b="0" i="1" dirty="0" smtClean="0"/>
              <a:t>.”</a:t>
            </a:r>
            <a:r>
              <a:rPr lang="en-US" sz="2400" b="0" dirty="0" smtClean="0"/>
              <a:t> </a:t>
            </a:r>
            <a:r>
              <a:rPr lang="en-US" sz="2400" b="0" dirty="0"/>
              <a:t>(</a:t>
            </a:r>
            <a:r>
              <a:rPr lang="en-US" sz="2400" dirty="0">
                <a:solidFill>
                  <a:schemeClr val="tx2"/>
                </a:solidFill>
              </a:rPr>
              <a:t>I Samuel </a:t>
            </a:r>
            <a:r>
              <a:rPr lang="en-US" sz="2400" dirty="0" smtClean="0">
                <a:solidFill>
                  <a:schemeClr val="tx2"/>
                </a:solidFill>
              </a:rPr>
              <a:t>15:22-23</a:t>
            </a:r>
            <a:r>
              <a:rPr lang="en-US" sz="2400" b="0" dirty="0" smtClean="0"/>
              <a:t>)</a:t>
            </a:r>
          </a:p>
          <a:p>
            <a:pPr marL="346075" indent="-346075">
              <a:buFont typeface="Arial" pitchFamily="34" charset="0"/>
              <a:buChar char="•"/>
            </a:pPr>
            <a:r>
              <a:rPr lang="en-US" sz="2400" b="0" dirty="0" smtClean="0"/>
              <a:t>God desires obedience over sacrifice.  Devoting to God does not justify (</a:t>
            </a:r>
            <a:r>
              <a:rPr lang="en-US" sz="2400" dirty="0">
                <a:solidFill>
                  <a:schemeClr val="tx2"/>
                </a:solidFill>
              </a:rPr>
              <a:t>Matthew </a:t>
            </a:r>
            <a:r>
              <a:rPr lang="en-US" sz="2400" dirty="0" smtClean="0">
                <a:solidFill>
                  <a:schemeClr val="tx2"/>
                </a:solidFill>
              </a:rPr>
              <a:t>15:3-6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spTree>
    <p:extLst>
      <p:ext uri="{BB962C8B-B14F-4D97-AF65-F5344CB8AC3E}">
        <p14:creationId xmlns:p14="http://schemas.microsoft.com/office/powerpoint/2010/main" val="71972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a:t>16. “You’re Only ONEs going to Heaven?”</a:t>
            </a:r>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What “we” think is irrelevant. “We” are </a:t>
            </a:r>
            <a:r>
              <a:rPr lang="en-US" sz="2400" i="1" dirty="0" smtClean="0"/>
              <a:t>not </a:t>
            </a:r>
            <a:r>
              <a:rPr lang="en-US" sz="2400" b="0" dirty="0" smtClean="0"/>
              <a:t>the authority.</a:t>
            </a:r>
          </a:p>
          <a:p>
            <a:pPr marL="346075" indent="-346075">
              <a:buFont typeface="Arial" pitchFamily="34" charset="0"/>
              <a:buChar char="•"/>
            </a:pPr>
            <a:r>
              <a:rPr lang="en-US" sz="2400" b="0" dirty="0" smtClean="0"/>
              <a:t>Furthermore, there is no “we”.  It’s only God and us.</a:t>
            </a:r>
          </a:p>
          <a:p>
            <a:pPr marL="346075" indent="-346075">
              <a:buFont typeface="Arial" pitchFamily="34" charset="0"/>
              <a:buChar char="•"/>
            </a:pPr>
            <a:r>
              <a:rPr lang="en-US" sz="2400" b="0" dirty="0" smtClean="0"/>
              <a:t>Let “us” determine what God says “we all” must do.</a:t>
            </a:r>
            <a:br>
              <a:rPr lang="en-US" sz="2400" b="0" dirty="0" smtClean="0"/>
            </a:br>
            <a:endParaRPr lang="en-US" sz="2400" b="0" dirty="0" smtClean="0"/>
          </a:p>
          <a:p>
            <a:pPr marL="346075" indent="-346075">
              <a:buFont typeface="Arial" pitchFamily="34" charset="0"/>
              <a:buChar char="•"/>
            </a:pPr>
            <a:r>
              <a:rPr lang="en-US" sz="2400" b="0" dirty="0" smtClean="0"/>
              <a:t>“I think whoever pleases God will go to heaven.  Let’s study the Bible to learn how we can do that together!”</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extLst>
      <p:ext uri="{BB962C8B-B14F-4D97-AF65-F5344CB8AC3E}">
        <p14:creationId xmlns:p14="http://schemas.microsoft.com/office/powerpoint/2010/main" val="359472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17. “But, Jesus Told Us Not To Judge!”</a:t>
            </a:r>
            <a:endParaRPr lang="en-US" sz="25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Not a blanket, absolute statement.  Refers only to a certain kind of judgment:</a:t>
            </a:r>
          </a:p>
          <a:p>
            <a:r>
              <a:rPr lang="en-US" sz="2400" b="0" i="1" dirty="0" smtClean="0"/>
              <a:t>“Do </a:t>
            </a:r>
            <a:r>
              <a:rPr lang="en-US" sz="2400" b="0" i="1" dirty="0"/>
              <a:t>not judge </a:t>
            </a:r>
            <a:r>
              <a:rPr lang="en-US" sz="2400" i="1" dirty="0"/>
              <a:t>according to appearance</a:t>
            </a:r>
            <a:r>
              <a:rPr lang="en-US" sz="2400" b="0" i="1" dirty="0"/>
              <a:t>, but </a:t>
            </a:r>
            <a:r>
              <a:rPr lang="en-US" sz="2400" i="1" dirty="0"/>
              <a:t>judge </a:t>
            </a:r>
            <a:r>
              <a:rPr lang="en-US" sz="2400" i="1" u="sng" dirty="0"/>
              <a:t>with</a:t>
            </a:r>
            <a:r>
              <a:rPr lang="en-US" sz="2400" i="1" dirty="0"/>
              <a:t> righteous judgment</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7:24</a:t>
            </a:r>
            <a:r>
              <a:rPr lang="en-US" sz="2400" b="0" dirty="0" smtClean="0"/>
              <a:t>)</a:t>
            </a:r>
            <a:endParaRPr lang="en-US" sz="2400" b="0" dirty="0"/>
          </a:p>
          <a:p>
            <a:pPr marL="346075" indent="-346075">
              <a:buFont typeface="Arial" pitchFamily="34" charset="0"/>
              <a:buChar char="•"/>
            </a:pPr>
            <a:r>
              <a:rPr lang="en-US" sz="2400" b="0" dirty="0" smtClean="0"/>
              <a:t>Ours is not a judgment of condemnation but of warning before unavoidable condemnation is upon us all:</a:t>
            </a:r>
            <a:endParaRPr lang="en-US" sz="2400" b="0" dirty="0"/>
          </a:p>
          <a:p>
            <a:r>
              <a:rPr lang="en-US" sz="2400" b="0" i="1" dirty="0" smtClean="0"/>
              <a:t>“</a:t>
            </a:r>
            <a:r>
              <a:rPr lang="en-US" sz="2400" b="0" i="1" dirty="0"/>
              <a:t>For </a:t>
            </a:r>
            <a:r>
              <a:rPr lang="en-US" sz="2400" i="1" dirty="0"/>
              <a:t>if</a:t>
            </a:r>
            <a:r>
              <a:rPr lang="en-US" sz="2400" b="0" i="1" dirty="0"/>
              <a:t> we would judge ourselves, </a:t>
            </a:r>
            <a:r>
              <a:rPr lang="en-US" sz="2400" i="1" dirty="0"/>
              <a:t>we would not be </a:t>
            </a:r>
            <a:r>
              <a:rPr lang="en-US" sz="2400" i="1" dirty="0" smtClean="0"/>
              <a:t>judged</a:t>
            </a:r>
            <a:r>
              <a:rPr lang="en-US" sz="2400" b="0" i="1" dirty="0" smtClean="0"/>
              <a:t>.  But </a:t>
            </a:r>
            <a:r>
              <a:rPr lang="en-US" sz="2400" i="1" dirty="0"/>
              <a:t>when we are judged</a:t>
            </a:r>
            <a:r>
              <a:rPr lang="en-US" sz="2400" b="0" i="1" dirty="0"/>
              <a:t>, we are chastened by the Lord, </a:t>
            </a:r>
            <a:r>
              <a:rPr lang="en-US" sz="2400" i="1" dirty="0"/>
              <a:t>that we may not be condemned with the world</a:t>
            </a:r>
            <a:r>
              <a:rPr lang="en-US" sz="2400" b="0" i="1" dirty="0" smtClean="0"/>
              <a:t>.”</a:t>
            </a:r>
            <a:r>
              <a:rPr lang="en-US" sz="2400" b="0" dirty="0"/>
              <a:t> (</a:t>
            </a:r>
            <a:r>
              <a:rPr lang="en-US" sz="2400" dirty="0">
                <a:solidFill>
                  <a:schemeClr val="tx2"/>
                </a:solidFill>
              </a:rPr>
              <a:t>I Corinthians </a:t>
            </a:r>
            <a:r>
              <a:rPr lang="en-US" sz="2400" dirty="0" smtClean="0">
                <a:solidFill>
                  <a:schemeClr val="tx2"/>
                </a:solidFill>
              </a:rPr>
              <a:t>11:31-32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Tree>
    <p:extLst>
      <p:ext uri="{BB962C8B-B14F-4D97-AF65-F5344CB8AC3E}">
        <p14:creationId xmlns:p14="http://schemas.microsoft.com/office/powerpoint/2010/main" val="92695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346075" indent="-346075">
              <a:spcBef>
                <a:spcPts val="600"/>
              </a:spcBef>
              <a:spcAft>
                <a:spcPts val="0"/>
              </a:spcAft>
              <a:buFont typeface="Arial" pitchFamily="34" charset="0"/>
              <a:buChar char="•"/>
            </a:pPr>
            <a:r>
              <a:rPr lang="en-US" sz="2400" b="0" dirty="0" smtClean="0"/>
              <a:t>Answer </a:t>
            </a:r>
            <a:r>
              <a:rPr lang="en-US" sz="2400" i="1" dirty="0" smtClean="0"/>
              <a:t>and</a:t>
            </a:r>
            <a:r>
              <a:rPr lang="en-US" sz="2400" b="0" dirty="0" smtClean="0"/>
              <a:t> answer with grace.</a:t>
            </a:r>
          </a:p>
          <a:p>
            <a:pPr marL="346075" indent="-346075">
              <a:spcBef>
                <a:spcPts val="600"/>
              </a:spcBef>
              <a:spcAft>
                <a:spcPts val="0"/>
              </a:spcAft>
              <a:buFont typeface="Arial" pitchFamily="34" charset="0"/>
              <a:buChar char="•"/>
            </a:pPr>
            <a:r>
              <a:rPr lang="en-US" sz="2400" b="0" dirty="0" smtClean="0"/>
              <a:t>Many errors trace to a misunderstanding of how to understand Scripture.</a:t>
            </a:r>
          </a:p>
          <a:p>
            <a:pPr marL="346075" indent="-346075">
              <a:spcBef>
                <a:spcPts val="600"/>
              </a:spcBef>
              <a:spcAft>
                <a:spcPts val="0"/>
              </a:spcAft>
              <a:buFont typeface="Arial" pitchFamily="34" charset="0"/>
              <a:buChar char="•"/>
            </a:pPr>
            <a:r>
              <a:rPr lang="en-US" sz="2400" b="0" dirty="0" smtClean="0"/>
              <a:t>Many flawed methods to interpret trace to bad assumptions about God.</a:t>
            </a:r>
          </a:p>
          <a:p>
            <a:pPr marL="346075" indent="-346075">
              <a:spcBef>
                <a:spcPts val="600"/>
              </a:spcBef>
              <a:spcAft>
                <a:spcPts val="0"/>
              </a:spcAft>
              <a:buFont typeface="Arial" pitchFamily="34" charset="0"/>
              <a:buChar char="•"/>
            </a:pPr>
            <a:r>
              <a:rPr lang="en-US" sz="2400" b="0" dirty="0" smtClean="0"/>
              <a:t>Scriptures </a:t>
            </a:r>
            <a:r>
              <a:rPr lang="en-US" sz="2400" i="1" dirty="0" smtClean="0"/>
              <a:t>are</a:t>
            </a:r>
            <a:r>
              <a:rPr lang="en-US" sz="2400" b="0" dirty="0" smtClean="0"/>
              <a:t> sufficient.  We </a:t>
            </a:r>
            <a:r>
              <a:rPr lang="en-US" sz="2400" i="1" dirty="0" smtClean="0"/>
              <a:t>can</a:t>
            </a:r>
            <a:r>
              <a:rPr lang="en-US" sz="2400" b="0" dirty="0" smtClean="0"/>
              <a:t> read and understand.</a:t>
            </a:r>
          </a:p>
          <a:p>
            <a:pPr marL="346075" indent="-346075">
              <a:spcBef>
                <a:spcPts val="600"/>
              </a:spcBef>
              <a:spcAft>
                <a:spcPts val="0"/>
              </a:spcAft>
              <a:buFont typeface="Arial" pitchFamily="34" charset="0"/>
              <a:buChar char="•"/>
            </a:pPr>
            <a:r>
              <a:rPr lang="en-US" sz="2400" b="0" dirty="0" smtClean="0"/>
              <a:t>God’s design of us is sufficient.  We </a:t>
            </a:r>
            <a:r>
              <a:rPr lang="en-US" sz="2400" i="1" dirty="0" smtClean="0"/>
              <a:t>can</a:t>
            </a:r>
            <a:r>
              <a:rPr lang="en-US" sz="2400" b="0" dirty="0" smtClean="0"/>
              <a:t> read and understand.</a:t>
            </a:r>
          </a:p>
          <a:p>
            <a:pPr marL="346075" indent="-346075">
              <a:spcBef>
                <a:spcPts val="600"/>
              </a:spcBef>
              <a:spcAft>
                <a:spcPts val="0"/>
              </a:spcAft>
              <a:buFont typeface="Arial" pitchFamily="34" charset="0"/>
              <a:buChar char="•"/>
            </a:pPr>
            <a:r>
              <a:rPr lang="en-US" sz="2400" b="0" dirty="0" smtClean="0"/>
              <a:t>Understanding requires </a:t>
            </a:r>
            <a:r>
              <a:rPr lang="en-US" sz="2400" i="1" dirty="0" smtClean="0"/>
              <a:t>diligent</a:t>
            </a:r>
            <a:r>
              <a:rPr lang="en-US" sz="2400" b="0" dirty="0" smtClean="0"/>
              <a:t> study.</a:t>
            </a:r>
          </a:p>
          <a:p>
            <a:pPr marL="346075" indent="-346075">
              <a:spcBef>
                <a:spcPts val="600"/>
              </a:spcBef>
              <a:spcAft>
                <a:spcPts val="0"/>
              </a:spcAft>
              <a:buFont typeface="Arial" pitchFamily="34" charset="0"/>
              <a:buChar char="•"/>
            </a:pPr>
            <a:r>
              <a:rPr lang="en-US" sz="2400" b="0" dirty="0" smtClean="0"/>
              <a:t>Examine assumptions and bring out the true standard.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dirty="0"/>
          </a:p>
        </p:txBody>
      </p:sp>
    </p:spTree>
    <p:extLst>
      <p:ext uri="{BB962C8B-B14F-4D97-AF65-F5344CB8AC3E}">
        <p14:creationId xmlns:p14="http://schemas.microsoft.com/office/powerpoint/2010/main" val="4171593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Tip #4:  Do Your Homework!</a:t>
            </a:r>
          </a:p>
        </p:txBody>
      </p:sp>
      <p:sp>
        <p:nvSpPr>
          <p:cNvPr id="3" name="Content Placeholder 2"/>
          <p:cNvSpPr>
            <a:spLocks noGrp="1"/>
          </p:cNvSpPr>
          <p:nvPr>
            <p:ph idx="1"/>
          </p:nvPr>
        </p:nvSpPr>
        <p:spPr/>
        <p:txBody>
          <a:bodyPr>
            <a:normAutofit/>
          </a:bodyPr>
          <a:lstStyle/>
          <a:p>
            <a:r>
              <a:rPr lang="en-US" sz="2400" b="0" i="1" dirty="0"/>
              <a:t>But sanctify the Lord God in your hearts, and </a:t>
            </a:r>
            <a:r>
              <a:rPr lang="en-US" sz="2400" i="1" dirty="0"/>
              <a:t>always be ready to give a defense</a:t>
            </a:r>
            <a:r>
              <a:rPr lang="en-US" sz="2400" b="0" i="1" dirty="0"/>
              <a:t> to everyone who asks you a reason for the hope that is in you, </a:t>
            </a:r>
            <a:r>
              <a:rPr lang="en-US" sz="2400" i="1" dirty="0"/>
              <a:t>with meekness and fear </a:t>
            </a:r>
            <a:r>
              <a:rPr lang="en-US" sz="2400" b="0" dirty="0"/>
              <a:t>… (</a:t>
            </a:r>
            <a:r>
              <a:rPr lang="en-US" sz="2400" dirty="0">
                <a:solidFill>
                  <a:schemeClr val="tx2"/>
                </a:solidFill>
              </a:rPr>
              <a:t>I Peter 3:15</a:t>
            </a:r>
            <a:r>
              <a:rPr lang="en-US" sz="2400" b="0" dirty="0" smtClean="0"/>
              <a:t>)</a:t>
            </a:r>
          </a:p>
          <a:p>
            <a:endParaRPr lang="en-US" sz="2400" b="0" dirty="0"/>
          </a:p>
          <a:p>
            <a:r>
              <a:rPr lang="en-US" sz="2400" b="0" i="1" dirty="0" smtClean="0"/>
              <a:t>Let </a:t>
            </a:r>
            <a:r>
              <a:rPr lang="en-US" sz="2400" b="0" i="1" dirty="0"/>
              <a:t>your speech always be with grace, seasoned with salt, that </a:t>
            </a:r>
            <a:r>
              <a:rPr lang="en-US" sz="2400" i="1" dirty="0"/>
              <a:t>you may </a:t>
            </a:r>
            <a:r>
              <a:rPr lang="en-US" sz="2400" i="1" u="sng" dirty="0"/>
              <a:t>know how</a:t>
            </a:r>
            <a:r>
              <a:rPr lang="en-US" sz="2400" i="1" dirty="0"/>
              <a:t> you ought to answer </a:t>
            </a:r>
            <a:r>
              <a:rPr lang="en-US" sz="2400" b="0" i="1" dirty="0"/>
              <a:t>each one. </a:t>
            </a:r>
            <a:r>
              <a:rPr lang="en-US" sz="2400" b="0" dirty="0"/>
              <a:t>(</a:t>
            </a:r>
            <a:r>
              <a:rPr lang="en-US" sz="2400" dirty="0" smtClean="0">
                <a:solidFill>
                  <a:schemeClr val="tx2"/>
                </a:solidFill>
              </a:rPr>
              <a:t>Colossians 4:6</a:t>
            </a:r>
            <a:r>
              <a:rPr lang="en-US" sz="2400" b="0" dirty="0" smtClean="0"/>
              <a:t>)</a:t>
            </a:r>
            <a:endParaRPr lang="en-US" sz="2400" b="0" dirty="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406540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Scripture</a:t>
            </a:r>
            <a:endParaRPr lang="en-US" sz="6000" i="1"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19777750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a:t>
            </a:r>
            <a:r>
              <a:rPr lang="en-US" sz="6000" i="1" u="sng" dirty="0" smtClean="0"/>
              <a:t>ANYTHING</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487057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i="1" dirty="0" smtClean="0"/>
              <a:t>Direction:</a:t>
            </a:r>
            <a:r>
              <a:rPr lang="en-US" sz="2400" b="0" dirty="0" smtClean="0"/>
              <a:t>  Answer 2 questions on every topic:</a:t>
            </a:r>
          </a:p>
          <a:p>
            <a:pPr marL="685800" lvl="1" indent="-347663">
              <a:buFont typeface="+mj-lt"/>
              <a:buAutoNum type="arabicPeriod"/>
            </a:pPr>
            <a:r>
              <a:rPr lang="en-US" sz="2400" dirty="0" smtClean="0"/>
              <a:t>How do I know </a:t>
            </a:r>
            <a:r>
              <a:rPr lang="en-US" sz="2400" i="1" dirty="0" smtClean="0"/>
              <a:t>“they”</a:t>
            </a:r>
            <a:r>
              <a:rPr lang="en-US" sz="2400" dirty="0" smtClean="0"/>
              <a:t> are not right?</a:t>
            </a:r>
          </a:p>
          <a:p>
            <a:pPr marL="685800" lvl="1" indent="-347663">
              <a:buFont typeface="+mj-lt"/>
              <a:buAutoNum type="arabicPeriod"/>
            </a:pPr>
            <a:r>
              <a:rPr lang="en-US" sz="2400" dirty="0" smtClean="0"/>
              <a:t>How can I convince </a:t>
            </a:r>
            <a:r>
              <a:rPr lang="en-US" sz="2400" i="1" dirty="0" smtClean="0"/>
              <a:t>“them”</a:t>
            </a:r>
            <a:r>
              <a:rPr lang="en-US" sz="2400" dirty="0" smtClean="0"/>
              <a:t> of the truth?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65037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Sense Observations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Put Everything Together – </a:t>
            </a:r>
            <a:r>
              <a:rPr lang="en-US" sz="2400" dirty="0" smtClean="0">
                <a:solidFill>
                  <a:schemeClr val="tx2"/>
                </a:solidFill>
              </a:rPr>
              <a:t>Titus 1:1-3, 9; I Corinthians 14:33</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81389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Putting Everything Together?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514350"/>
            <a:ext cx="6400800" cy="4579098"/>
          </a:xfrm>
        </p:spPr>
      </p:pic>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26707440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Sense Observations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Put Everything Together – </a:t>
            </a:r>
            <a:r>
              <a:rPr lang="en-US" sz="2400" dirty="0" smtClean="0">
                <a:solidFill>
                  <a:schemeClr val="tx2"/>
                </a:solidFill>
              </a:rPr>
              <a:t>Titus 1:1-3, 9; I Corinthians 14:33</a:t>
            </a:r>
          </a:p>
          <a:p>
            <a:pPr marL="342900" indent="-342900">
              <a:spcBef>
                <a:spcPts val="300"/>
              </a:spcBef>
              <a:spcAft>
                <a:spcPts val="300"/>
              </a:spcAft>
              <a:buFont typeface="Arial" pitchFamily="34" charset="0"/>
              <a:buChar char="•"/>
            </a:pPr>
            <a:r>
              <a:rPr lang="en-US" sz="2400" b="0" dirty="0" smtClean="0"/>
              <a:t>Context, Context, Context!</a:t>
            </a:r>
          </a:p>
          <a:p>
            <a:pPr marL="342900" indent="-342900">
              <a:spcBef>
                <a:spcPts val="300"/>
              </a:spcBef>
              <a:spcAft>
                <a:spcPts val="300"/>
              </a:spcAft>
              <a:buFont typeface="Arial" pitchFamily="34" charset="0"/>
              <a:buChar char="•"/>
            </a:pPr>
            <a:r>
              <a:rPr lang="en-US" sz="2400" b="0" dirty="0" smtClean="0"/>
              <a:t>Let Simple Clarify Difficult – </a:t>
            </a:r>
            <a:r>
              <a:rPr lang="en-US" sz="2400" dirty="0" smtClean="0">
                <a:solidFill>
                  <a:schemeClr val="tx2"/>
                </a:solidFill>
              </a:rPr>
              <a:t>II Peter 3:15-18; Hebrews 5:13-14</a:t>
            </a:r>
          </a:p>
          <a:p>
            <a:pPr marL="342900" indent="-342900">
              <a:spcBef>
                <a:spcPts val="300"/>
              </a:spcBef>
              <a:spcAft>
                <a:spcPts val="300"/>
              </a:spcAft>
              <a:buFont typeface="Arial" pitchFamily="34" charset="0"/>
              <a:buChar char="•"/>
            </a:pPr>
            <a:r>
              <a:rPr lang="en-US" sz="2400" b="0" dirty="0" smtClean="0"/>
              <a:t>Consider Parallel Passages</a:t>
            </a:r>
          </a:p>
          <a:p>
            <a:pPr marL="342900" indent="-342900">
              <a:spcBef>
                <a:spcPts val="300"/>
              </a:spcBef>
              <a:spcAft>
                <a:spcPts val="300"/>
              </a:spcAft>
              <a:buFont typeface="Arial" pitchFamily="34" charset="0"/>
              <a:buChar char="•"/>
            </a:pPr>
            <a:r>
              <a:rPr lang="en-US" sz="2400" b="0" dirty="0" smtClean="0"/>
              <a:t>Beware Unnecessary Speculation – </a:t>
            </a:r>
            <a:r>
              <a:rPr lang="en-US" sz="2400" dirty="0" smtClean="0">
                <a:solidFill>
                  <a:schemeClr val="tx2"/>
                </a:solidFill>
              </a:rPr>
              <a:t>Deut. 29:29; </a:t>
            </a:r>
            <a:r>
              <a:rPr lang="en-US" sz="2400" dirty="0" err="1" smtClean="0">
                <a:solidFill>
                  <a:schemeClr val="tx2"/>
                </a:solidFill>
              </a:rPr>
              <a:t>Coloss</a:t>
            </a:r>
            <a:r>
              <a:rPr lang="en-US" sz="2400" dirty="0" smtClean="0">
                <a:solidFill>
                  <a:schemeClr val="tx2"/>
                </a:solidFill>
              </a:rPr>
              <a:t>. 2:18-19; I Timothy 1:3-7; II Timothy 2:14-15</a:t>
            </a:r>
          </a:p>
          <a:p>
            <a:pPr marL="342900" indent="-342900">
              <a:spcBef>
                <a:spcPts val="300"/>
              </a:spcBef>
              <a:spcAft>
                <a:spcPts val="300"/>
              </a:spcAft>
              <a:buFont typeface="Arial" pitchFamily="34" charset="0"/>
              <a:buChar char="•"/>
            </a:pPr>
            <a:r>
              <a:rPr lang="en-US" sz="2400" b="0" dirty="0" smtClean="0"/>
              <a:t>Beware Allurement of the Fantastic &amp; Mystical – </a:t>
            </a:r>
            <a:r>
              <a:rPr lang="en-US" sz="2400" dirty="0" smtClean="0">
                <a:solidFill>
                  <a:schemeClr val="tx2"/>
                </a:solidFill>
              </a:rPr>
              <a:t>II Cor. 11:2-3; Colossians 2:6-8; I Corinthians 1:22-31</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23554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Bible Examples in Careful Reasoning</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35864017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“Are </a:t>
            </a:r>
            <a:r>
              <a:rPr lang="en-US" i="1" dirty="0"/>
              <a:t>you not of more </a:t>
            </a:r>
            <a:r>
              <a:rPr lang="en-US" i="1" dirty="0" smtClean="0"/>
              <a:t>value?”</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18"/>
            </a:pPr>
            <a:r>
              <a:rPr lang="en-US" sz="2400" b="0" dirty="0" smtClean="0"/>
              <a:t>Explain </a:t>
            </a:r>
            <a:r>
              <a:rPr lang="en-US" sz="2400" b="0" dirty="0"/>
              <a:t>the reasoning that Jesus expected us to use to move from a recognition of God’s care of the birds and the lilies to a confidence that we would be fed and clothed (</a:t>
            </a:r>
            <a:r>
              <a:rPr lang="en-US" sz="2400" dirty="0">
                <a:solidFill>
                  <a:schemeClr val="tx2"/>
                </a:solidFill>
              </a:rPr>
              <a:t>Matthew 6:25-31</a:t>
            </a:r>
            <a:r>
              <a:rPr lang="en-US" sz="2400" b="0" dirty="0" smtClean="0"/>
              <a:t>).</a:t>
            </a:r>
          </a:p>
          <a:p>
            <a:pPr marL="457200" indent="-457200">
              <a:buFont typeface="Arial" pitchFamily="34" charset="0"/>
              <a:buChar char="•"/>
            </a:pPr>
            <a:r>
              <a:rPr lang="en-US" sz="2400" b="0" dirty="0" smtClean="0"/>
              <a:t>Argument from the lesser to the greater:</a:t>
            </a:r>
          </a:p>
          <a:p>
            <a:pPr marL="914400" lvl="1" indent="-457200">
              <a:buFont typeface="+mj-lt"/>
              <a:buAutoNum type="arabicPeriod"/>
            </a:pPr>
            <a:r>
              <a:rPr lang="en-US" sz="2400" dirty="0" smtClean="0"/>
              <a:t>Demonstrate truth in “lesser” case.</a:t>
            </a:r>
          </a:p>
          <a:p>
            <a:pPr marL="914400" lvl="1" indent="-457200">
              <a:buFont typeface="+mj-lt"/>
              <a:buAutoNum type="arabicPeriod"/>
            </a:pPr>
            <a:r>
              <a:rPr lang="en-US" sz="2400" b="0" dirty="0" smtClean="0"/>
              <a:t>Identify cause for truthfulness in “lesser” case.</a:t>
            </a:r>
          </a:p>
          <a:p>
            <a:pPr marL="914400" lvl="1" indent="-457200">
              <a:buFont typeface="+mj-lt"/>
              <a:buAutoNum type="arabicPeriod"/>
            </a:pPr>
            <a:r>
              <a:rPr lang="en-US" sz="2400" dirty="0" smtClean="0"/>
              <a:t>Demonstrate increase of cause in “greater” case.</a:t>
            </a:r>
          </a:p>
          <a:p>
            <a:pPr marL="914400" lvl="1" indent="-457200">
              <a:buFont typeface="+mj-lt"/>
              <a:buAutoNum type="arabicPeriod"/>
            </a:pPr>
            <a:r>
              <a:rPr lang="en-US" sz="2400" dirty="0" smtClean="0"/>
              <a:t>Conclude truth with greater certainty in “greater” case.</a:t>
            </a:r>
            <a:endParaRPr lang="en-US" sz="2400" b="0" dirty="0" smtClean="0"/>
          </a:p>
          <a:p>
            <a:pPr marL="457200" indent="-4572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extLst>
      <p:ext uri="{BB962C8B-B14F-4D97-AF65-F5344CB8AC3E}">
        <p14:creationId xmlns:p14="http://schemas.microsoft.com/office/powerpoint/2010/main" val="200511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“Are </a:t>
            </a:r>
            <a:r>
              <a:rPr lang="en-US" i="1" dirty="0"/>
              <a:t>you not of more </a:t>
            </a:r>
            <a:r>
              <a:rPr lang="en-US" i="1" dirty="0" smtClean="0"/>
              <a:t>value?”</a:t>
            </a:r>
            <a:endParaRPr lang="en-US" i="1" dirty="0"/>
          </a:p>
        </p:txBody>
      </p:sp>
      <p:sp>
        <p:nvSpPr>
          <p:cNvPr id="3" name="Content Placeholder 2"/>
          <p:cNvSpPr>
            <a:spLocks noGrp="1"/>
          </p:cNvSpPr>
          <p:nvPr>
            <p:ph idx="1"/>
          </p:nvPr>
        </p:nvSpPr>
        <p:spPr/>
        <p:txBody>
          <a:bodyPr>
            <a:noAutofit/>
          </a:bodyPr>
          <a:lstStyle/>
          <a:p>
            <a:r>
              <a:rPr lang="en-US" sz="2400" b="0" i="1" dirty="0" smtClean="0"/>
              <a:t>“… </a:t>
            </a:r>
            <a:r>
              <a:rPr lang="en-US" sz="2400" i="1" dirty="0" smtClean="0"/>
              <a:t>Look </a:t>
            </a:r>
            <a:r>
              <a:rPr lang="en-US" sz="2400" i="1" dirty="0"/>
              <a:t>at the birds of the air</a:t>
            </a:r>
            <a:r>
              <a:rPr lang="en-US" sz="2400" b="0" i="1" dirty="0"/>
              <a:t>, for they neither sow nor reap nor gather into barns; yet </a:t>
            </a:r>
            <a:r>
              <a:rPr lang="en-US" sz="2400" i="1" dirty="0"/>
              <a:t>your heavenly Father feeds them. Are you not </a:t>
            </a:r>
            <a:r>
              <a:rPr lang="en-US" sz="2400" i="1" u="sng" dirty="0"/>
              <a:t>of more value</a:t>
            </a:r>
            <a:r>
              <a:rPr lang="en-US" sz="2400" i="1" dirty="0"/>
              <a:t> than </a:t>
            </a:r>
            <a:r>
              <a:rPr lang="en-US" sz="2400" i="1" dirty="0" smtClean="0"/>
              <a:t>they?</a:t>
            </a:r>
            <a:r>
              <a:rPr lang="en-US" sz="2400" b="0" i="1" dirty="0" smtClean="0"/>
              <a:t>  Which </a:t>
            </a:r>
            <a:r>
              <a:rPr lang="en-US" sz="2400" b="0" i="1" dirty="0"/>
              <a:t>of you by worrying can add one cubit to his </a:t>
            </a:r>
            <a:r>
              <a:rPr lang="en-US" sz="2400" b="0" i="1" dirty="0" smtClean="0"/>
              <a:t>stature?  So </a:t>
            </a:r>
            <a:r>
              <a:rPr lang="en-US" sz="2400" b="0" i="1" dirty="0"/>
              <a:t>why do you worry about clothing? Consider the lilies of the field, how they grow: they neither toil nor </a:t>
            </a:r>
            <a:r>
              <a:rPr lang="en-US" sz="2400" b="0" i="1" dirty="0" smtClean="0"/>
              <a:t>spin; and </a:t>
            </a:r>
            <a:r>
              <a:rPr lang="en-US" sz="2400" b="0" i="1" dirty="0"/>
              <a:t>yet I say to you that even Solomon in all his glory was not arrayed like one of </a:t>
            </a:r>
            <a:r>
              <a:rPr lang="en-US" sz="2400" b="0" i="1" dirty="0" smtClean="0"/>
              <a:t>these. Now </a:t>
            </a:r>
            <a:r>
              <a:rPr lang="en-US" sz="2400" i="1" dirty="0"/>
              <a:t>if God so clothes the grass of the field</a:t>
            </a:r>
            <a:r>
              <a:rPr lang="en-US" sz="2400" b="0" i="1" dirty="0"/>
              <a:t>, which today is, and tomorrow is thrown into the oven, </a:t>
            </a:r>
            <a:r>
              <a:rPr lang="en-US" sz="2400" i="1" dirty="0"/>
              <a:t>will He not </a:t>
            </a:r>
            <a:r>
              <a:rPr lang="en-US" sz="2400" i="1" u="sng" dirty="0"/>
              <a:t>much more</a:t>
            </a:r>
            <a:r>
              <a:rPr lang="en-US" sz="2400" i="1" dirty="0"/>
              <a:t> clothe you</a:t>
            </a:r>
            <a:r>
              <a:rPr lang="en-US" sz="2400" b="0" i="1" dirty="0"/>
              <a:t>, O you of little faith</a:t>
            </a:r>
            <a:r>
              <a:rPr lang="en-US" sz="2400" b="0" i="1" dirty="0" smtClean="0"/>
              <a:t>? …”</a:t>
            </a:r>
            <a:r>
              <a:rPr lang="en-US" sz="2400" b="0" dirty="0"/>
              <a:t> (</a:t>
            </a:r>
            <a:r>
              <a:rPr lang="en-US" sz="2400" dirty="0" smtClean="0">
                <a:solidFill>
                  <a:schemeClr val="tx2"/>
                </a:solidFill>
              </a:rPr>
              <a:t>Matthew 6:25-30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extLst>
      <p:ext uri="{BB962C8B-B14F-4D97-AF65-F5344CB8AC3E}">
        <p14:creationId xmlns:p14="http://schemas.microsoft.com/office/powerpoint/2010/main" val="26013317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“Seek And You Will Find”</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19"/>
            </a:pPr>
            <a:r>
              <a:rPr lang="en-US" sz="2400" b="0" dirty="0" smtClean="0"/>
              <a:t>Does </a:t>
            </a:r>
            <a:r>
              <a:rPr lang="en-US" sz="2400" b="0" dirty="0"/>
              <a:t>Jesus’ promise recorded in </a:t>
            </a:r>
            <a:r>
              <a:rPr lang="en-US" sz="2400" dirty="0">
                <a:solidFill>
                  <a:schemeClr val="tx2"/>
                </a:solidFill>
              </a:rPr>
              <a:t>Matthew 7:7-11</a:t>
            </a:r>
            <a:r>
              <a:rPr lang="en-US" sz="2400" b="0" dirty="0"/>
              <a:t>, that our seeking will always yield results, apply to all things for which we could seek, or just some specific types of things?  How do you know?  Also see, </a:t>
            </a:r>
            <a:r>
              <a:rPr lang="en-US" sz="2400" dirty="0">
                <a:solidFill>
                  <a:schemeClr val="tx2"/>
                </a:solidFill>
              </a:rPr>
              <a:t>Luke 11:9-13</a:t>
            </a:r>
            <a:r>
              <a:rPr lang="en-US" sz="2400" b="0" dirty="0"/>
              <a:t>.</a:t>
            </a:r>
            <a:endParaRPr lang="en-US" sz="2400" b="0" dirty="0" smtClean="0"/>
          </a:p>
          <a:p>
            <a:pPr marL="457200" indent="-457200">
              <a:buFont typeface="Arial" pitchFamily="34" charset="0"/>
              <a:buChar char="•"/>
            </a:pPr>
            <a:r>
              <a:rPr lang="en-US" sz="2400" dirty="0"/>
              <a:t>Context:</a:t>
            </a:r>
            <a:r>
              <a:rPr lang="en-US" sz="2400" b="0" dirty="0"/>
              <a:t>  Don’t worry about wealth (</a:t>
            </a:r>
            <a:r>
              <a:rPr lang="en-US" sz="2400" dirty="0">
                <a:solidFill>
                  <a:schemeClr val="tx2"/>
                </a:solidFill>
              </a:rPr>
              <a:t>Matthew 6:19-34</a:t>
            </a:r>
            <a:r>
              <a:rPr lang="en-US" sz="2400" b="0" dirty="0"/>
              <a:t>).</a:t>
            </a:r>
          </a:p>
          <a:p>
            <a:pPr marL="457200" indent="-457200">
              <a:buFont typeface="Arial" pitchFamily="34" charset="0"/>
              <a:buChar char="•"/>
            </a:pPr>
            <a:r>
              <a:rPr lang="en-US" sz="2400" b="0" dirty="0" smtClean="0"/>
              <a:t>Consider the </a:t>
            </a:r>
            <a:r>
              <a:rPr lang="en-US" sz="2400" i="1" dirty="0" smtClean="0"/>
              <a:t>parallel</a:t>
            </a:r>
            <a:r>
              <a:rPr lang="en-US" sz="2400" b="0" dirty="0" smtClean="0"/>
              <a:t> passage in </a:t>
            </a:r>
            <a:r>
              <a:rPr lang="en-US" sz="2400" dirty="0" smtClean="0">
                <a:solidFill>
                  <a:schemeClr val="tx2"/>
                </a:solidFill>
              </a:rPr>
              <a:t>Luke 11:9-13</a:t>
            </a:r>
            <a:r>
              <a:rPr lang="en-US" sz="2400" b="0" dirty="0" smtClean="0">
                <a:solidFill>
                  <a:schemeClr val="tx2"/>
                </a:solidFill>
              </a:rPr>
              <a:t> </a:t>
            </a:r>
            <a:r>
              <a:rPr lang="en-US" sz="2400" b="0" dirty="0" smtClean="0"/>
              <a:t>…</a:t>
            </a:r>
          </a:p>
          <a:p>
            <a:pPr marL="457200" indent="-457200">
              <a:buFont typeface="Arial" pitchFamily="34" charset="0"/>
              <a:buChar char="•"/>
            </a:pPr>
            <a:r>
              <a:rPr lang="en-US" sz="2400" dirty="0" smtClean="0"/>
              <a:t>Put Everything Together: </a:t>
            </a:r>
            <a:r>
              <a:rPr lang="en-US" sz="2400" dirty="0"/>
              <a:t> </a:t>
            </a:r>
            <a:r>
              <a:rPr lang="en-US" sz="2400" b="0" i="1" dirty="0" smtClean="0"/>
              <a:t>“Asking </a:t>
            </a:r>
            <a:r>
              <a:rPr lang="en-US" sz="2400" b="0" dirty="0" smtClean="0"/>
              <a:t>amiss”, praying for our </a:t>
            </a:r>
            <a:r>
              <a:rPr lang="en-US" sz="2400" b="0" i="1" dirty="0" smtClean="0"/>
              <a:t>“lusts”</a:t>
            </a:r>
            <a:r>
              <a:rPr lang="en-US" sz="2400" b="0" dirty="0" smtClean="0"/>
              <a:t> or </a:t>
            </a:r>
            <a:r>
              <a:rPr lang="en-US" sz="2400" b="0" i="1" dirty="0" smtClean="0"/>
              <a:t>“pleasures” </a:t>
            </a:r>
            <a:r>
              <a:rPr lang="en-US" sz="2400" b="0" dirty="0" smtClean="0"/>
              <a:t>is ignored (</a:t>
            </a:r>
            <a:r>
              <a:rPr lang="en-US" sz="2400" dirty="0" smtClean="0">
                <a:solidFill>
                  <a:schemeClr val="tx2"/>
                </a:solidFill>
              </a:rPr>
              <a:t>James 4:1-5</a:t>
            </a:r>
            <a:r>
              <a:rPr lang="en-US" sz="2400" b="0" dirty="0" smtClean="0"/>
              <a:t>).</a:t>
            </a:r>
          </a:p>
          <a:p>
            <a:pPr marL="457200" indent="-457200">
              <a:buFont typeface="Arial" pitchFamily="34" charset="0"/>
              <a:buChar char="•"/>
            </a:pPr>
            <a:r>
              <a:rPr lang="en-US" sz="2400" b="0" dirty="0" smtClean="0"/>
              <a:t>Guarantee for spiritual blessings that we need (for example, </a:t>
            </a:r>
            <a:r>
              <a:rPr lang="en-US" sz="2400" dirty="0" smtClean="0">
                <a:solidFill>
                  <a:schemeClr val="tx2"/>
                </a:solidFill>
              </a:rPr>
              <a:t>James 1:5-8</a:t>
            </a:r>
            <a:r>
              <a:rPr lang="en-US" sz="2400" b="0" dirty="0" smtClean="0"/>
              <a:t>)</a:t>
            </a:r>
          </a:p>
          <a:p>
            <a:pPr marL="457200" indent="-4572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extLst>
      <p:ext uri="{BB962C8B-B14F-4D97-AF65-F5344CB8AC3E}">
        <p14:creationId xmlns:p14="http://schemas.microsoft.com/office/powerpoint/2010/main" val="289245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“Seek And You Will Find”</a:t>
            </a:r>
          </a:p>
        </p:txBody>
      </p:sp>
      <p:sp>
        <p:nvSpPr>
          <p:cNvPr id="3" name="Content Placeholder 2"/>
          <p:cNvSpPr>
            <a:spLocks noGrp="1"/>
          </p:cNvSpPr>
          <p:nvPr>
            <p:ph idx="1"/>
          </p:nvPr>
        </p:nvSpPr>
        <p:spPr/>
        <p:txBody>
          <a:bodyPr>
            <a:noAutofit/>
          </a:bodyPr>
          <a:lstStyle/>
          <a:p>
            <a:r>
              <a:rPr lang="en-US" sz="2400" b="0" i="1" dirty="0" smtClean="0"/>
              <a:t>“</a:t>
            </a:r>
            <a:r>
              <a:rPr lang="en-US" sz="2400" i="1" dirty="0" smtClean="0"/>
              <a:t>Ask</a:t>
            </a:r>
            <a:r>
              <a:rPr lang="en-US" sz="2400" b="0" i="1" dirty="0"/>
              <a:t>, and it will be given to you; </a:t>
            </a:r>
            <a:r>
              <a:rPr lang="en-US" sz="2400" i="1" dirty="0"/>
              <a:t>seek</a:t>
            </a:r>
            <a:r>
              <a:rPr lang="en-US" sz="2400" b="0" i="1" dirty="0"/>
              <a:t>, and you will find; </a:t>
            </a:r>
            <a:r>
              <a:rPr lang="en-US" sz="2400" i="1" dirty="0"/>
              <a:t>knock</a:t>
            </a:r>
            <a:r>
              <a:rPr lang="en-US" sz="2400" b="0" i="1" dirty="0"/>
              <a:t>, and it will be opened to </a:t>
            </a:r>
            <a:r>
              <a:rPr lang="en-US" sz="2400" b="0" i="1" dirty="0" smtClean="0"/>
              <a:t>you.  For </a:t>
            </a:r>
            <a:r>
              <a:rPr lang="en-US" sz="2400" b="0" i="1" dirty="0"/>
              <a:t>everyone </a:t>
            </a:r>
            <a:r>
              <a:rPr lang="en-US" sz="2400" i="1" dirty="0"/>
              <a:t>who asks receives</a:t>
            </a:r>
            <a:r>
              <a:rPr lang="en-US" sz="2400" b="0" i="1" dirty="0"/>
              <a:t>, and </a:t>
            </a:r>
            <a:r>
              <a:rPr lang="en-US" sz="2400" i="1" dirty="0"/>
              <a:t>he who seeks finds</a:t>
            </a:r>
            <a:r>
              <a:rPr lang="en-US" sz="2400" b="0" i="1" dirty="0"/>
              <a:t>, and to him </a:t>
            </a:r>
            <a:r>
              <a:rPr lang="en-US" sz="2400" i="1" dirty="0"/>
              <a:t>who knocks it will be </a:t>
            </a:r>
            <a:r>
              <a:rPr lang="en-US" sz="2400" i="1" dirty="0" smtClean="0"/>
              <a:t>opened</a:t>
            </a:r>
            <a:r>
              <a:rPr lang="en-US" sz="2400" b="0" i="1" dirty="0" smtClean="0"/>
              <a:t>.  Or </a:t>
            </a:r>
            <a:r>
              <a:rPr lang="en-US" sz="2400" b="0" i="1" dirty="0"/>
              <a:t>what man is there among you who, if his son asks for bread, </a:t>
            </a:r>
            <a:r>
              <a:rPr lang="en-US" sz="2400" i="1" dirty="0"/>
              <a:t>will give him a </a:t>
            </a:r>
            <a:r>
              <a:rPr lang="en-US" sz="2400" i="1" dirty="0" smtClean="0"/>
              <a:t>stone</a:t>
            </a:r>
            <a:r>
              <a:rPr lang="en-US" sz="2400" b="0" i="1" dirty="0" smtClean="0"/>
              <a:t>?  Or </a:t>
            </a:r>
            <a:r>
              <a:rPr lang="en-US" sz="2400" b="0" i="1" dirty="0"/>
              <a:t>if he asks for a fish, </a:t>
            </a:r>
            <a:r>
              <a:rPr lang="en-US" sz="2400" i="1" dirty="0"/>
              <a:t>will he give him a </a:t>
            </a:r>
            <a:r>
              <a:rPr lang="en-US" sz="2400" i="1" dirty="0" smtClean="0"/>
              <a:t>serpent</a:t>
            </a:r>
            <a:r>
              <a:rPr lang="en-US" sz="2400" b="0" i="1" dirty="0" smtClean="0"/>
              <a:t>?  If </a:t>
            </a:r>
            <a:r>
              <a:rPr lang="en-US" sz="2400" b="0" i="1" dirty="0"/>
              <a:t>you then, being evil, know how to give good gifts to your children, </a:t>
            </a:r>
            <a:r>
              <a:rPr lang="en-US" sz="2400" i="1" dirty="0"/>
              <a:t>how much more will your Father who is in heaven </a:t>
            </a:r>
            <a:r>
              <a:rPr lang="en-US" sz="2400" i="1" u="sng" dirty="0"/>
              <a:t>give </a:t>
            </a:r>
            <a:r>
              <a:rPr lang="en-US" sz="2400" i="1" u="sng" dirty="0">
                <a:solidFill>
                  <a:schemeClr val="tx2"/>
                </a:solidFill>
              </a:rPr>
              <a:t>good things</a:t>
            </a:r>
            <a:r>
              <a:rPr lang="en-US" sz="2400" i="1" dirty="0"/>
              <a:t> to those who ask Him</a:t>
            </a:r>
            <a:r>
              <a:rPr lang="en-US" sz="2400" b="0" i="1" dirty="0" smtClean="0"/>
              <a:t>!”</a:t>
            </a:r>
            <a:r>
              <a:rPr lang="en-US" sz="2400" b="0" dirty="0" smtClean="0"/>
              <a:t> (</a:t>
            </a:r>
            <a:r>
              <a:rPr lang="en-US" sz="2400" dirty="0" smtClean="0">
                <a:solidFill>
                  <a:schemeClr val="tx2"/>
                </a:solidFill>
              </a:rPr>
              <a:t>Matthew 7:7-11</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extLst>
      <p:ext uri="{BB962C8B-B14F-4D97-AF65-F5344CB8AC3E}">
        <p14:creationId xmlns:p14="http://schemas.microsoft.com/office/powerpoint/2010/main" val="5969738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“Seek And You Will Find”</a:t>
            </a:r>
          </a:p>
        </p:txBody>
      </p:sp>
      <p:sp>
        <p:nvSpPr>
          <p:cNvPr id="3" name="Content Placeholder 2"/>
          <p:cNvSpPr>
            <a:spLocks noGrp="1"/>
          </p:cNvSpPr>
          <p:nvPr>
            <p:ph idx="1"/>
          </p:nvPr>
        </p:nvSpPr>
        <p:spPr/>
        <p:txBody>
          <a:bodyPr>
            <a:noAutofit/>
          </a:bodyPr>
          <a:lstStyle/>
          <a:p>
            <a:r>
              <a:rPr lang="en-US" sz="2400" b="0" i="1" dirty="0"/>
              <a:t>“So I say to you, </a:t>
            </a:r>
            <a:r>
              <a:rPr lang="en-US" sz="2400" i="1" dirty="0"/>
              <a:t>ask</a:t>
            </a:r>
            <a:r>
              <a:rPr lang="en-US" sz="2400" b="0" i="1" dirty="0"/>
              <a:t>, and it will be given to you; </a:t>
            </a:r>
            <a:r>
              <a:rPr lang="en-US" sz="2400" i="1" dirty="0"/>
              <a:t>seek</a:t>
            </a:r>
            <a:r>
              <a:rPr lang="en-US" sz="2400" b="0" i="1" dirty="0"/>
              <a:t>, and you will find; </a:t>
            </a:r>
            <a:r>
              <a:rPr lang="en-US" sz="2400" i="1" dirty="0"/>
              <a:t>knock</a:t>
            </a:r>
            <a:r>
              <a:rPr lang="en-US" sz="2400" b="0" i="1" dirty="0"/>
              <a:t>, and it will be opened to you</a:t>
            </a:r>
            <a:r>
              <a:rPr lang="en-US" sz="2400" b="0" i="1" dirty="0" smtClean="0"/>
              <a:t>.  For </a:t>
            </a:r>
            <a:r>
              <a:rPr lang="en-US" sz="2400" i="1" dirty="0"/>
              <a:t>everyone who asks receives</a:t>
            </a:r>
            <a:r>
              <a:rPr lang="en-US" sz="2400" b="0" i="1" dirty="0"/>
              <a:t>, and </a:t>
            </a:r>
            <a:r>
              <a:rPr lang="en-US" sz="2400" i="1" dirty="0"/>
              <a:t>he who seeks finds</a:t>
            </a:r>
            <a:r>
              <a:rPr lang="en-US" sz="2400" b="0" i="1" dirty="0"/>
              <a:t>, and to him </a:t>
            </a:r>
            <a:r>
              <a:rPr lang="en-US" sz="2400" i="1" dirty="0"/>
              <a:t>who knocks it will be opened</a:t>
            </a:r>
            <a:r>
              <a:rPr lang="en-US" sz="2400" b="0" i="1" dirty="0" smtClean="0"/>
              <a:t>.  If </a:t>
            </a:r>
            <a:r>
              <a:rPr lang="en-US" sz="2400" b="0" i="1" dirty="0"/>
              <a:t>a son asks for bread from any father among you, </a:t>
            </a:r>
            <a:r>
              <a:rPr lang="en-US" sz="2400" i="1" dirty="0"/>
              <a:t>will he give him a stone</a:t>
            </a:r>
            <a:r>
              <a:rPr lang="en-US" sz="2400" b="0" i="1" dirty="0"/>
              <a:t>? Or if he asks for a fish, </a:t>
            </a:r>
            <a:r>
              <a:rPr lang="en-US" sz="2400" i="1" dirty="0"/>
              <a:t>will he give him a serpent instead of a fish</a:t>
            </a:r>
            <a:r>
              <a:rPr lang="en-US" sz="2400" b="0" i="1" dirty="0" smtClean="0"/>
              <a:t>?  Or </a:t>
            </a:r>
            <a:r>
              <a:rPr lang="en-US" sz="2400" b="0" i="1" dirty="0"/>
              <a:t>if he asks for an egg, </a:t>
            </a:r>
            <a:r>
              <a:rPr lang="en-US" sz="2400" i="1" dirty="0"/>
              <a:t>will he offer him a scorpion</a:t>
            </a:r>
            <a:r>
              <a:rPr lang="en-US" sz="2400" b="0" i="1" dirty="0" smtClean="0"/>
              <a:t>?  If </a:t>
            </a:r>
            <a:r>
              <a:rPr lang="en-US" sz="2400" b="0" i="1" dirty="0"/>
              <a:t>you then, being evil, know how to give good gifts to your children, </a:t>
            </a:r>
            <a:r>
              <a:rPr lang="en-US" sz="2400" i="1" u="sng" dirty="0"/>
              <a:t>how much more</a:t>
            </a:r>
            <a:r>
              <a:rPr lang="en-US" sz="2400" i="1" dirty="0"/>
              <a:t> will your heavenly Father </a:t>
            </a:r>
            <a:r>
              <a:rPr lang="en-US" sz="2400" i="1" u="sng" dirty="0"/>
              <a:t>give </a:t>
            </a:r>
            <a:r>
              <a:rPr lang="en-US" sz="2400" i="1" u="sng" dirty="0">
                <a:solidFill>
                  <a:schemeClr val="tx2"/>
                </a:solidFill>
              </a:rPr>
              <a:t>the Holy Spirit</a:t>
            </a:r>
            <a:r>
              <a:rPr lang="en-US" sz="2400" i="1" dirty="0"/>
              <a:t> to those who ask Him</a:t>
            </a:r>
            <a:r>
              <a:rPr lang="en-US" sz="2400" i="1" dirty="0" smtClean="0"/>
              <a:t>!</a:t>
            </a:r>
            <a:r>
              <a:rPr lang="en-US" sz="2400" b="0" i="1" dirty="0" smtClean="0"/>
              <a:t>”</a:t>
            </a:r>
            <a:r>
              <a:rPr lang="en-US" sz="2400" b="0" dirty="0" smtClean="0"/>
              <a:t> (</a:t>
            </a:r>
            <a:r>
              <a:rPr lang="en-US" sz="2400" dirty="0" smtClean="0">
                <a:solidFill>
                  <a:schemeClr val="tx2"/>
                </a:solidFill>
              </a:rPr>
              <a:t>Luke 11:9-13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extLst>
      <p:ext uri="{BB962C8B-B14F-4D97-AF65-F5344CB8AC3E}">
        <p14:creationId xmlns:p14="http://schemas.microsoft.com/office/powerpoint/2010/main" val="34849835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Pray for Physical Needs?</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100" dirty="0" smtClean="0"/>
              <a:t>Question:</a:t>
            </a:r>
            <a:r>
              <a:rPr lang="en-US" sz="2100" b="0" dirty="0" smtClean="0"/>
              <a:t>  If the promise of </a:t>
            </a:r>
            <a:r>
              <a:rPr lang="en-US" sz="2100" i="1" dirty="0" smtClean="0"/>
              <a:t>always</a:t>
            </a:r>
            <a:r>
              <a:rPr lang="en-US" sz="2100" b="0" dirty="0" smtClean="0"/>
              <a:t> receiving the object of </a:t>
            </a:r>
            <a:r>
              <a:rPr lang="en-US" sz="2100" i="1" dirty="0" smtClean="0"/>
              <a:t>any</a:t>
            </a:r>
            <a:r>
              <a:rPr lang="en-US" sz="2100" b="0" dirty="0" smtClean="0"/>
              <a:t> prayer is </a:t>
            </a:r>
            <a:r>
              <a:rPr lang="en-US" sz="2100" i="1" dirty="0" smtClean="0"/>
              <a:t>not</a:t>
            </a:r>
            <a:r>
              <a:rPr lang="en-US" sz="2100" b="0" dirty="0" smtClean="0"/>
              <a:t> the point of </a:t>
            </a:r>
            <a:r>
              <a:rPr lang="en-US" sz="2100" dirty="0" smtClean="0">
                <a:solidFill>
                  <a:schemeClr val="tx2"/>
                </a:solidFill>
              </a:rPr>
              <a:t>Matthew 7:7-11</a:t>
            </a:r>
            <a:r>
              <a:rPr lang="en-US" sz="2100" b="0" dirty="0" smtClean="0"/>
              <a:t>, is there </a:t>
            </a:r>
            <a:r>
              <a:rPr lang="en-US" sz="2100" i="1" dirty="0" smtClean="0"/>
              <a:t>any</a:t>
            </a:r>
            <a:r>
              <a:rPr lang="en-US" sz="2100" b="0" dirty="0" smtClean="0"/>
              <a:t> passage that justifies praying for </a:t>
            </a:r>
            <a:r>
              <a:rPr lang="en-US" sz="2100" i="1" dirty="0" smtClean="0"/>
              <a:t>physical</a:t>
            </a:r>
            <a:r>
              <a:rPr lang="en-US" sz="2100" b="0" dirty="0" smtClean="0"/>
              <a:t> needs?</a:t>
            </a:r>
            <a:endParaRPr lang="en-US" sz="2100" dirty="0" smtClean="0">
              <a:solidFill>
                <a:schemeClr val="tx2"/>
              </a:solidFill>
            </a:endParaRPr>
          </a:p>
          <a:p>
            <a:pPr marL="342900" indent="-342900">
              <a:spcBef>
                <a:spcPts val="300"/>
              </a:spcBef>
              <a:spcAft>
                <a:spcPts val="300"/>
              </a:spcAft>
              <a:buFont typeface="Arial" pitchFamily="34" charset="0"/>
              <a:buChar char="•"/>
            </a:pPr>
            <a:r>
              <a:rPr lang="en-US" sz="2100" dirty="0" smtClean="0">
                <a:solidFill>
                  <a:schemeClr val="tx2"/>
                </a:solidFill>
              </a:rPr>
              <a:t>James 5:14-15</a:t>
            </a:r>
            <a:r>
              <a:rPr lang="en-US" sz="2100" b="0" dirty="0" smtClean="0"/>
              <a:t> – Also about </a:t>
            </a:r>
            <a:r>
              <a:rPr lang="en-US" sz="2100" i="1" dirty="0" smtClean="0"/>
              <a:t>spiritual</a:t>
            </a:r>
            <a:r>
              <a:rPr lang="en-US" sz="2100" b="0" dirty="0" smtClean="0"/>
              <a:t> </a:t>
            </a:r>
            <a:r>
              <a:rPr lang="en-US" sz="2100" b="0" i="1" dirty="0" smtClean="0"/>
              <a:t>“sickness”</a:t>
            </a:r>
            <a:r>
              <a:rPr lang="en-US" sz="2100" b="0" dirty="0" smtClean="0"/>
              <a:t>, not physical.</a:t>
            </a:r>
          </a:p>
          <a:p>
            <a:pPr marL="342900" indent="-342900">
              <a:spcBef>
                <a:spcPts val="300"/>
              </a:spcBef>
              <a:spcAft>
                <a:spcPts val="300"/>
              </a:spcAft>
              <a:buFont typeface="Arial" pitchFamily="34" charset="0"/>
              <a:buChar char="•"/>
            </a:pPr>
            <a:r>
              <a:rPr lang="en-US" sz="2100" dirty="0" smtClean="0">
                <a:solidFill>
                  <a:schemeClr val="tx2"/>
                </a:solidFill>
              </a:rPr>
              <a:t>Matthew 6:9-11</a:t>
            </a:r>
            <a:r>
              <a:rPr lang="en-US" sz="2100" b="0" dirty="0" smtClean="0"/>
              <a:t> – </a:t>
            </a:r>
            <a:r>
              <a:rPr lang="en-US" sz="2100" b="0" i="1" dirty="0" smtClean="0"/>
              <a:t>“Give us this day our daily bread.”</a:t>
            </a:r>
          </a:p>
          <a:p>
            <a:pPr marL="342900" indent="-342900">
              <a:spcBef>
                <a:spcPts val="300"/>
              </a:spcBef>
              <a:spcAft>
                <a:spcPts val="300"/>
              </a:spcAft>
              <a:buFont typeface="Arial" pitchFamily="34" charset="0"/>
              <a:buChar char="•"/>
            </a:pPr>
            <a:r>
              <a:rPr lang="en-US" sz="2100" dirty="0" smtClean="0">
                <a:solidFill>
                  <a:schemeClr val="tx2"/>
                </a:solidFill>
              </a:rPr>
              <a:t>Acts 12:12-17 </a:t>
            </a:r>
            <a:r>
              <a:rPr lang="en-US" sz="2100" b="0" dirty="0" smtClean="0"/>
              <a:t>– Saints praying for Peter’s release</a:t>
            </a:r>
          </a:p>
          <a:p>
            <a:pPr marL="342900" indent="-342900">
              <a:spcBef>
                <a:spcPts val="300"/>
              </a:spcBef>
              <a:spcAft>
                <a:spcPts val="300"/>
              </a:spcAft>
              <a:buFont typeface="Arial" pitchFamily="34" charset="0"/>
              <a:buChar char="•"/>
            </a:pPr>
            <a:r>
              <a:rPr lang="en-US" sz="2100" dirty="0" smtClean="0">
                <a:solidFill>
                  <a:schemeClr val="tx2"/>
                </a:solidFill>
              </a:rPr>
              <a:t>II Cor. 12:7-9</a:t>
            </a:r>
            <a:r>
              <a:rPr lang="en-US" sz="2100" b="0" dirty="0" smtClean="0"/>
              <a:t> – Prayed 3 times for </a:t>
            </a:r>
            <a:r>
              <a:rPr lang="en-US" sz="2100" b="0" i="1" dirty="0" smtClean="0"/>
              <a:t>“thorn in the flesh”</a:t>
            </a:r>
            <a:endParaRPr lang="en-US" sz="2100" b="0" dirty="0" smtClean="0"/>
          </a:p>
          <a:p>
            <a:pPr marL="342900" indent="-342900">
              <a:spcBef>
                <a:spcPts val="300"/>
              </a:spcBef>
              <a:spcAft>
                <a:spcPts val="300"/>
              </a:spcAft>
              <a:buFont typeface="Arial" pitchFamily="34" charset="0"/>
              <a:buChar char="•"/>
            </a:pPr>
            <a:r>
              <a:rPr lang="en-US" sz="2100" dirty="0" smtClean="0">
                <a:solidFill>
                  <a:schemeClr val="tx2"/>
                </a:solidFill>
              </a:rPr>
              <a:t>I Tim. 2:1 </a:t>
            </a:r>
            <a:r>
              <a:rPr lang="en-US" sz="2100" b="0" dirty="0" smtClean="0"/>
              <a:t>– Pray for government, </a:t>
            </a:r>
            <a:r>
              <a:rPr lang="en-US" sz="2100" b="0" i="1" dirty="0" smtClean="0"/>
              <a:t>“quiet, peaceable life”</a:t>
            </a:r>
          </a:p>
          <a:p>
            <a:pPr marL="342900" indent="-342900">
              <a:spcBef>
                <a:spcPts val="300"/>
              </a:spcBef>
              <a:spcAft>
                <a:spcPts val="300"/>
              </a:spcAft>
              <a:buFont typeface="Arial" pitchFamily="34" charset="0"/>
              <a:buChar char="•"/>
            </a:pPr>
            <a:r>
              <a:rPr lang="en-US" sz="2100" dirty="0" smtClean="0">
                <a:solidFill>
                  <a:schemeClr val="tx2"/>
                </a:solidFill>
              </a:rPr>
              <a:t>Philemon 22 </a:t>
            </a:r>
            <a:r>
              <a:rPr lang="en-US" sz="2100" b="0" dirty="0" smtClean="0"/>
              <a:t>– Prayed for Paul’s deliverance</a:t>
            </a:r>
          </a:p>
          <a:p>
            <a:pPr marL="342900" indent="-342900">
              <a:spcBef>
                <a:spcPts val="300"/>
              </a:spcBef>
              <a:spcAft>
                <a:spcPts val="300"/>
              </a:spcAft>
              <a:buFont typeface="Arial" pitchFamily="34" charset="0"/>
              <a:buChar char="•"/>
            </a:pPr>
            <a:r>
              <a:rPr lang="en-US" sz="2100" dirty="0" smtClean="0">
                <a:solidFill>
                  <a:schemeClr val="tx2"/>
                </a:solidFill>
              </a:rPr>
              <a:t>III John 2</a:t>
            </a:r>
            <a:r>
              <a:rPr lang="en-US" sz="2100" b="0" dirty="0" smtClean="0"/>
              <a:t> – Prayed, </a:t>
            </a:r>
            <a:r>
              <a:rPr lang="en-US" sz="2100" b="0" i="1" dirty="0" smtClean="0"/>
              <a:t>“prosper in all things and be in health”</a:t>
            </a:r>
            <a:endParaRPr lang="en-US" sz="2100" b="0" dirty="0" smtClean="0"/>
          </a:p>
          <a:p>
            <a:pPr marL="342900" indent="-342900">
              <a:spcBef>
                <a:spcPts val="300"/>
              </a:spcBef>
              <a:spcAft>
                <a:spcPts val="300"/>
              </a:spcAft>
              <a:buFont typeface="Arial" pitchFamily="34" charset="0"/>
              <a:buChar char="•"/>
            </a:pPr>
            <a:r>
              <a:rPr lang="en-US" sz="2100" dirty="0" smtClean="0">
                <a:solidFill>
                  <a:schemeClr val="tx2"/>
                </a:solidFill>
              </a:rPr>
              <a:t>Hebrews 5:7 </a:t>
            </a:r>
            <a:r>
              <a:rPr lang="en-US" sz="2100" b="0" dirty="0" smtClean="0"/>
              <a:t>– Jesus prayed to be delivered from cross.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dirty="0"/>
          </a:p>
        </p:txBody>
      </p:sp>
    </p:spTree>
    <p:extLst>
      <p:ext uri="{BB962C8B-B14F-4D97-AF65-F5344CB8AC3E}">
        <p14:creationId xmlns:p14="http://schemas.microsoft.com/office/powerpoint/2010/main" val="362574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Administrivia</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Questions available in the back …</a:t>
            </a:r>
          </a:p>
          <a:p>
            <a:pPr marL="342900" indent="-342900">
              <a:buFont typeface="Arial" pitchFamily="34" charset="0"/>
              <a:buChar char="•"/>
            </a:pPr>
            <a:r>
              <a:rPr lang="en-US" sz="2400" b="0" dirty="0" smtClean="0"/>
              <a:t>Audio, slides, and questions on church web-site:</a:t>
            </a:r>
          </a:p>
          <a:p>
            <a:pPr algn="ctr"/>
            <a:r>
              <a:rPr lang="en-US" sz="2400" b="0" dirty="0">
                <a:hlinkClick r:id="rId2"/>
              </a:rPr>
              <a:t>http://</a:t>
            </a:r>
            <a:r>
              <a:rPr lang="en-US" sz="2400" b="0" dirty="0" smtClean="0">
                <a:hlinkClick r:id="rId2"/>
              </a:rPr>
              <a:t>www.pepperroadchurch.org</a:t>
            </a:r>
          </a:p>
          <a:p>
            <a:pPr marL="342900" indent="-342900">
              <a:buFont typeface="Arial" pitchFamily="34" charset="0"/>
              <a:buChar char="•"/>
            </a:pPr>
            <a:r>
              <a:rPr lang="en-US" sz="2400" b="0" dirty="0" smtClean="0"/>
              <a:t>Questions in “Member Files” section …</a:t>
            </a:r>
          </a:p>
          <a:p>
            <a:pPr marL="342900" indent="-342900">
              <a:buFont typeface="Arial" pitchFamily="34" charset="0"/>
              <a:buChar char="•"/>
            </a:pPr>
            <a:r>
              <a:rPr lang="en-US" sz="2400" b="0" dirty="0" smtClean="0"/>
              <a:t>… always being updated.</a:t>
            </a:r>
          </a:p>
          <a:p>
            <a:pPr marL="342900" indent="-342900">
              <a:buFont typeface="Arial" pitchFamily="34" charset="0"/>
              <a:buChar char="•"/>
            </a:pPr>
            <a:r>
              <a:rPr lang="en-US" sz="2400" b="0" dirty="0" smtClean="0"/>
              <a:t>Material divided into sections with questions …</a:t>
            </a:r>
          </a:p>
          <a:p>
            <a:pPr marL="342900" indent="-342900">
              <a:buFont typeface="Arial" pitchFamily="34" charset="0"/>
              <a:buChar char="•"/>
            </a:pPr>
            <a:r>
              <a:rPr lang="en-US" sz="2400" b="0" dirty="0" smtClean="0"/>
              <a:t>Cover roughly 10 questions per class …</a:t>
            </a:r>
          </a:p>
          <a:p>
            <a:pPr marL="342900" indent="-342900">
              <a:buFont typeface="Arial" pitchFamily="34" charset="0"/>
              <a:buChar char="•"/>
            </a:pPr>
            <a:r>
              <a:rPr lang="en-US" sz="2400" b="0" dirty="0" smtClean="0"/>
              <a:t>All quotations from NKJV, unless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1584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Greatest, Levi Or Melchizedek?</a:t>
            </a:r>
          </a:p>
        </p:txBody>
      </p:sp>
      <p:sp>
        <p:nvSpPr>
          <p:cNvPr id="3" name="Content Placeholder 2"/>
          <p:cNvSpPr>
            <a:spLocks noGrp="1"/>
          </p:cNvSpPr>
          <p:nvPr>
            <p:ph idx="1"/>
          </p:nvPr>
        </p:nvSpPr>
        <p:spPr/>
        <p:txBody>
          <a:bodyPr>
            <a:noAutofit/>
          </a:bodyPr>
          <a:lstStyle/>
          <a:p>
            <a:r>
              <a:rPr lang="en-US" sz="2400" b="0" dirty="0" smtClean="0"/>
              <a:t>Does God expect us to draw conclusions and reason from the Bible?</a:t>
            </a:r>
          </a:p>
          <a:p>
            <a:endParaRPr lang="en-US" sz="2400" b="0" dirty="0" smtClean="0"/>
          </a:p>
          <a:p>
            <a:pPr marL="457200" indent="-457200">
              <a:buFont typeface="+mj-lt"/>
              <a:buAutoNum type="arabicPeriod" startAt="20"/>
            </a:pPr>
            <a:r>
              <a:rPr lang="en-US" sz="2400" b="0" dirty="0" smtClean="0"/>
              <a:t>Whose </a:t>
            </a:r>
            <a:r>
              <a:rPr lang="en-US" sz="2400" b="0" dirty="0"/>
              <a:t>priesthood was greater, Levi or Melchizedek?  What reasoning does the Hebrew writer use to prove this (</a:t>
            </a:r>
            <a:r>
              <a:rPr lang="en-US" sz="2400" dirty="0">
                <a:solidFill>
                  <a:schemeClr val="tx2"/>
                </a:solidFill>
              </a:rPr>
              <a:t>Hebrews 7:4-10</a:t>
            </a:r>
            <a:r>
              <a:rPr lang="en-US" sz="2400" b="0" dirty="0" smtClean="0"/>
              <a:t>)?</a:t>
            </a:r>
            <a:br>
              <a:rPr lang="en-US" sz="2400" b="0" dirty="0" smtClean="0"/>
            </a:br>
            <a:endParaRPr lang="en-US" sz="2400" b="0" dirty="0" smtClean="0"/>
          </a:p>
          <a:p>
            <a:r>
              <a:rPr lang="en-US" sz="2400" dirty="0" smtClean="0"/>
              <a:t>Order:</a:t>
            </a:r>
            <a:r>
              <a:rPr lang="en-US" sz="2400" b="0" dirty="0" smtClean="0"/>
              <a:t>  Melchizedek &gt; </a:t>
            </a:r>
            <a:r>
              <a:rPr lang="en-US" sz="2400" b="0" dirty="0"/>
              <a:t>Abraham </a:t>
            </a:r>
            <a:r>
              <a:rPr lang="en-US" sz="2400" b="0" dirty="0" smtClean="0"/>
              <a:t>&gt; </a:t>
            </a:r>
            <a:r>
              <a:rPr lang="en-US" sz="2400" b="0" dirty="0"/>
              <a:t>Levi </a:t>
            </a:r>
            <a:r>
              <a:rPr lang="en-US" sz="2400" b="0" dirty="0" smtClean="0"/>
              <a:t>&gt; Israelites</a:t>
            </a:r>
          </a:p>
          <a:p>
            <a:r>
              <a:rPr lang="en-US" sz="2400" dirty="0" smtClean="0"/>
              <a:t>Conclusion:</a:t>
            </a:r>
            <a:r>
              <a:rPr lang="en-US" sz="2400" b="0" dirty="0" smtClean="0"/>
              <a:t>  Covenant built on priesthood after Melchizedek is superior to covenant built on Levi’s.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extLst>
      <p:ext uri="{BB962C8B-B14F-4D97-AF65-F5344CB8AC3E}">
        <p14:creationId xmlns:p14="http://schemas.microsoft.com/office/powerpoint/2010/main" val="117223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Greatest, Levi Or Melchizedek?</a:t>
            </a:r>
            <a:endParaRPr lang="en-US" dirty="0"/>
          </a:p>
        </p:txBody>
      </p:sp>
      <p:sp>
        <p:nvSpPr>
          <p:cNvPr id="3" name="Content Placeholder 2"/>
          <p:cNvSpPr>
            <a:spLocks noGrp="1"/>
          </p:cNvSpPr>
          <p:nvPr>
            <p:ph idx="1"/>
          </p:nvPr>
        </p:nvSpPr>
        <p:spPr/>
        <p:txBody>
          <a:bodyPr>
            <a:noAutofit/>
          </a:bodyPr>
          <a:lstStyle/>
          <a:p>
            <a:r>
              <a:rPr lang="en-US" sz="2100" b="0" i="1" dirty="0"/>
              <a:t>Now </a:t>
            </a:r>
            <a:r>
              <a:rPr lang="en-US" sz="2100" i="1" u="sng" dirty="0"/>
              <a:t>consider how great</a:t>
            </a:r>
            <a:r>
              <a:rPr lang="en-US" sz="2100" i="1" dirty="0"/>
              <a:t> this man was, to whom even the patriarch Abraham gave a tenth of the spoils</a:t>
            </a:r>
            <a:r>
              <a:rPr lang="en-US" sz="2100" b="0" i="1" dirty="0" smtClean="0"/>
              <a:t>. </a:t>
            </a:r>
            <a:r>
              <a:rPr lang="en-US" sz="2100" b="0" i="1" dirty="0"/>
              <a:t>And indeed those who are of </a:t>
            </a:r>
            <a:r>
              <a:rPr lang="en-US" sz="2100" i="1" dirty="0"/>
              <a:t>the sons of Levi</a:t>
            </a:r>
            <a:r>
              <a:rPr lang="en-US" sz="2100" b="0" i="1" dirty="0"/>
              <a:t>, who receive the priesthood, have a commandment to receive tithes from the people according to the law, that is, from their brethren, though </a:t>
            </a:r>
            <a:r>
              <a:rPr lang="en-US" sz="2100" i="1" dirty="0"/>
              <a:t>they have come from the loins of Abraham</a:t>
            </a:r>
            <a:r>
              <a:rPr lang="en-US" sz="2100" b="0" i="1" dirty="0" smtClean="0"/>
              <a:t>; </a:t>
            </a:r>
            <a:r>
              <a:rPr lang="en-US" sz="2100" b="0" i="1" dirty="0"/>
              <a:t>but he whose genealogy is not derived from them </a:t>
            </a:r>
            <a:r>
              <a:rPr lang="en-US" sz="2100" i="1" dirty="0"/>
              <a:t>received tithes from Abraham and blessed him </a:t>
            </a:r>
            <a:r>
              <a:rPr lang="en-US" sz="2100" b="0" i="1" dirty="0"/>
              <a:t>who had the promises</a:t>
            </a:r>
            <a:r>
              <a:rPr lang="en-US" sz="2100" b="0" i="1" dirty="0" smtClean="0"/>
              <a:t>. </a:t>
            </a:r>
            <a:r>
              <a:rPr lang="en-US" sz="2100" i="1" u="sng" dirty="0"/>
              <a:t>Now beyond all contradiction</a:t>
            </a:r>
            <a:r>
              <a:rPr lang="en-US" sz="2100" i="1" dirty="0"/>
              <a:t> the lesser is blessed by the better</a:t>
            </a:r>
            <a:r>
              <a:rPr lang="en-US" sz="2100" b="0" i="1" dirty="0" smtClean="0"/>
              <a:t>. </a:t>
            </a:r>
            <a:r>
              <a:rPr lang="en-US" sz="2100" b="0" i="1" dirty="0"/>
              <a:t>Here mortal men receive tithes, but there he receives them, of whom it is witnessed that he lives</a:t>
            </a:r>
            <a:r>
              <a:rPr lang="en-US" sz="2100" b="0" i="1" dirty="0" smtClean="0"/>
              <a:t>. </a:t>
            </a:r>
            <a:r>
              <a:rPr lang="en-US" sz="2100" i="1" dirty="0"/>
              <a:t>Even </a:t>
            </a:r>
            <a:r>
              <a:rPr lang="en-US" sz="2100" i="1" u="sng" dirty="0"/>
              <a:t>Levi</a:t>
            </a:r>
            <a:r>
              <a:rPr lang="en-US" sz="2100" i="1" dirty="0"/>
              <a:t>, who receives tithes, </a:t>
            </a:r>
            <a:r>
              <a:rPr lang="en-US" sz="2100" i="1" u="sng" dirty="0"/>
              <a:t>paid tithes through Abraham</a:t>
            </a:r>
            <a:r>
              <a:rPr lang="en-US" sz="2100" i="1" dirty="0"/>
              <a:t>, so to speak</a:t>
            </a:r>
            <a:r>
              <a:rPr lang="en-US" sz="2100" i="1" dirty="0" smtClean="0"/>
              <a:t>, </a:t>
            </a:r>
            <a:r>
              <a:rPr lang="en-US" sz="2100" i="1" dirty="0"/>
              <a:t>for </a:t>
            </a:r>
            <a:r>
              <a:rPr lang="en-US" sz="2100" i="1" u="sng" dirty="0"/>
              <a:t>he was still in the loins of his father</a:t>
            </a:r>
            <a:r>
              <a:rPr lang="en-US" sz="2100" i="1" dirty="0"/>
              <a:t> when Melchizedek met him</a:t>
            </a:r>
            <a:r>
              <a:rPr lang="en-US" sz="2100" b="0" i="1" dirty="0"/>
              <a:t>.</a:t>
            </a:r>
            <a:r>
              <a:rPr lang="en-US" sz="2100" b="0" dirty="0"/>
              <a:t> (</a:t>
            </a:r>
            <a:r>
              <a:rPr lang="en-US" sz="2100" dirty="0" smtClean="0">
                <a:solidFill>
                  <a:schemeClr val="tx2"/>
                </a:solidFill>
              </a:rPr>
              <a:t>Hebrews 7:4-10</a:t>
            </a:r>
            <a:r>
              <a:rPr lang="en-US" sz="2100" b="0" dirty="0" smtClean="0"/>
              <a:t>)</a:t>
            </a:r>
            <a:endParaRPr lang="en-US" sz="21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extLst>
      <p:ext uri="{BB962C8B-B14F-4D97-AF65-F5344CB8AC3E}">
        <p14:creationId xmlns:p14="http://schemas.microsoft.com/office/powerpoint/2010/main" val="25686711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“Moses Showed at the Bush”</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1"/>
            </a:pPr>
            <a:r>
              <a:rPr lang="en-US" sz="2400" b="0" dirty="0" smtClean="0"/>
              <a:t>How </a:t>
            </a:r>
            <a:r>
              <a:rPr lang="en-US" sz="2400" b="0" dirty="0"/>
              <a:t>did </a:t>
            </a:r>
            <a:r>
              <a:rPr lang="en-US" sz="2400" b="0" i="1" dirty="0"/>
              <a:t>“Moses </a:t>
            </a:r>
            <a:r>
              <a:rPr lang="en-US" sz="2400" i="1" u="sng" dirty="0"/>
              <a:t>show</a:t>
            </a:r>
            <a:r>
              <a:rPr lang="en-US" sz="2400" b="0" i="1" dirty="0"/>
              <a:t> at the burning bush passage that the dead are raised”</a:t>
            </a:r>
            <a:r>
              <a:rPr lang="en-US" sz="2400" b="0" dirty="0"/>
              <a:t>?  What reasoning did Jesus use </a:t>
            </a:r>
            <a:r>
              <a:rPr lang="en-US" sz="2400" b="0" dirty="0" smtClean="0"/>
              <a:t>(</a:t>
            </a:r>
            <a:r>
              <a:rPr lang="en-US" sz="2400" dirty="0" smtClean="0">
                <a:solidFill>
                  <a:schemeClr val="tx2"/>
                </a:solidFill>
              </a:rPr>
              <a:t>Luke 20:27-40</a:t>
            </a:r>
            <a:r>
              <a:rPr lang="en-US" sz="2400" b="0" dirty="0" smtClean="0"/>
              <a:t>)?  See: </a:t>
            </a:r>
            <a:r>
              <a:rPr lang="en-US" sz="2400" dirty="0" smtClean="0">
                <a:solidFill>
                  <a:schemeClr val="tx2"/>
                </a:solidFill>
              </a:rPr>
              <a:t>Mark 12:18-27; Matt. 22:23-32</a:t>
            </a:r>
          </a:p>
          <a:p>
            <a:r>
              <a:rPr lang="en-US" sz="2400" dirty="0" smtClean="0">
                <a:solidFill>
                  <a:schemeClr val="tx2"/>
                </a:solidFill>
              </a:rPr>
              <a:t>Parallel:  </a:t>
            </a:r>
            <a:r>
              <a:rPr lang="en-US" sz="2400" b="0" i="1" dirty="0" smtClean="0"/>
              <a:t>“Are </a:t>
            </a:r>
            <a:r>
              <a:rPr lang="en-US" sz="2400" b="0" i="1" dirty="0"/>
              <a:t>you not therefore mistaken, because </a:t>
            </a:r>
            <a:r>
              <a:rPr lang="en-US" sz="2400" i="1" dirty="0"/>
              <a:t>you do not know the </a:t>
            </a:r>
            <a:r>
              <a:rPr lang="en-US" sz="2400" i="1" baseline="30000" dirty="0">
                <a:solidFill>
                  <a:schemeClr val="tx2"/>
                </a:solidFill>
              </a:rPr>
              <a:t>1</a:t>
            </a:r>
            <a:r>
              <a:rPr lang="en-US" sz="2400" i="1" dirty="0" smtClean="0"/>
              <a:t>Scriptures </a:t>
            </a:r>
            <a:r>
              <a:rPr lang="en-US" sz="2400" i="1" dirty="0"/>
              <a:t>nor the </a:t>
            </a:r>
            <a:r>
              <a:rPr lang="en-US" sz="2400" i="1" baseline="30000" dirty="0">
                <a:solidFill>
                  <a:schemeClr val="tx2"/>
                </a:solidFill>
              </a:rPr>
              <a:t>2</a:t>
            </a:r>
            <a:r>
              <a:rPr lang="en-US" sz="2400" i="1" dirty="0" smtClean="0"/>
              <a:t>power </a:t>
            </a:r>
            <a:r>
              <a:rPr lang="en-US" sz="2400" i="1" dirty="0"/>
              <a:t>of God</a:t>
            </a:r>
            <a:r>
              <a:rPr lang="en-US" sz="2400" b="0" i="1" dirty="0" smtClean="0"/>
              <a:t>? ... But </a:t>
            </a:r>
            <a:r>
              <a:rPr lang="en-US" sz="2400" b="0" i="1" dirty="0"/>
              <a:t>concerning the dead, </a:t>
            </a:r>
            <a:r>
              <a:rPr lang="en-US" sz="2400" i="1" dirty="0"/>
              <a:t>that they rise, have you not read</a:t>
            </a:r>
            <a:r>
              <a:rPr lang="en-US" sz="2400" b="0" i="1" dirty="0"/>
              <a:t> in the book of Moses, in the burning bush passage, how God spoke to him, </a:t>
            </a:r>
            <a:r>
              <a:rPr lang="en-US" sz="2400" b="0" i="1" dirty="0" smtClean="0"/>
              <a:t>saying, ‘</a:t>
            </a:r>
            <a:r>
              <a:rPr lang="en-US" sz="2400" i="1" dirty="0" smtClean="0"/>
              <a:t>I </a:t>
            </a:r>
            <a:r>
              <a:rPr lang="en-US" sz="2400" i="1" u="sng" dirty="0"/>
              <a:t>am</a:t>
            </a:r>
            <a:r>
              <a:rPr lang="en-US" sz="2400" i="1" dirty="0"/>
              <a:t> the God of Abraham, the God of Isaac, and the God of </a:t>
            </a:r>
            <a:r>
              <a:rPr lang="en-US" sz="2400" i="1" dirty="0" smtClean="0"/>
              <a:t>Jacob</a:t>
            </a:r>
            <a:r>
              <a:rPr lang="en-US" sz="2400" b="0" i="1" dirty="0" smtClean="0"/>
              <a:t>’? He </a:t>
            </a:r>
            <a:r>
              <a:rPr lang="en-US" sz="2400" b="0" i="1" dirty="0"/>
              <a:t>is not the God of the dead, but the God of the living. </a:t>
            </a:r>
            <a:r>
              <a:rPr lang="en-US" sz="2400" i="1" dirty="0"/>
              <a:t>You are </a:t>
            </a:r>
            <a:r>
              <a:rPr lang="en-US" sz="2400" i="1" u="sng" dirty="0"/>
              <a:t>therefore greatly mistaken</a:t>
            </a:r>
            <a:r>
              <a:rPr lang="en-US" sz="2400" b="0" i="1" dirty="0" smtClean="0"/>
              <a:t>.”</a:t>
            </a:r>
            <a:r>
              <a:rPr lang="en-US" sz="2400" b="0" dirty="0" smtClean="0"/>
              <a:t> </a:t>
            </a:r>
            <a:r>
              <a:rPr lang="en-US" sz="2400" b="0" dirty="0"/>
              <a:t>(</a:t>
            </a:r>
            <a:r>
              <a:rPr lang="en-US" sz="2400" dirty="0">
                <a:solidFill>
                  <a:schemeClr val="tx2"/>
                </a:solidFill>
              </a:rPr>
              <a:t>Mark </a:t>
            </a:r>
            <a:r>
              <a:rPr lang="en-US" sz="2400" dirty="0" smtClean="0">
                <a:solidFill>
                  <a:schemeClr val="tx2"/>
                </a:solidFill>
              </a:rPr>
              <a:t>12:24-27</a:t>
            </a:r>
            <a:r>
              <a:rPr lang="en-US" sz="2400" b="0" dirty="0" smtClean="0"/>
              <a:t>) … </a:t>
            </a:r>
            <a:r>
              <a:rPr lang="en-US" sz="2400" i="1" dirty="0" smtClean="0">
                <a:solidFill>
                  <a:schemeClr val="tx2"/>
                </a:solidFill>
              </a:rPr>
              <a:t>Pulling it all together</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extLst>
      <p:ext uri="{BB962C8B-B14F-4D97-AF65-F5344CB8AC3E}">
        <p14:creationId xmlns:p14="http://schemas.microsoft.com/office/powerpoint/2010/main" val="348762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God Expects Us To Use Our Brains!  </a:t>
            </a:r>
            <a:r>
              <a:rPr lang="en-US" sz="6000" dirty="0" smtClean="0">
                <a:sym typeface="Wingdings" pitchFamily="2" charset="2"/>
              </a:rPr>
              <a:t></a:t>
            </a:r>
            <a:endParaRPr lang="en-US" sz="6000"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73</a:t>
            </a:fld>
            <a:endParaRPr lang="en-US"/>
          </a:p>
        </p:txBody>
      </p:sp>
    </p:spTree>
    <p:extLst>
      <p:ext uri="{BB962C8B-B14F-4D97-AF65-F5344CB8AC3E}">
        <p14:creationId xmlns:p14="http://schemas.microsoft.com/office/powerpoint/2010/main" val="1182061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Interpreting Figurative Language</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74</a:t>
            </a:fld>
            <a:endParaRPr lang="en-US"/>
          </a:p>
        </p:txBody>
      </p:sp>
    </p:spTree>
    <p:extLst>
      <p:ext uri="{BB962C8B-B14F-4D97-AF65-F5344CB8AC3E}">
        <p14:creationId xmlns:p14="http://schemas.microsoft.com/office/powerpoint/2010/main" val="108500587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Recognizing Figurative Language</a:t>
            </a:r>
            <a:endParaRPr lang="en-US" sz="3000"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Try to take things literally (</a:t>
            </a:r>
            <a:r>
              <a:rPr lang="en-US" sz="2400" dirty="0" smtClean="0">
                <a:solidFill>
                  <a:schemeClr val="tx2"/>
                </a:solidFill>
              </a:rPr>
              <a:t>I Cor. 14:33</a:t>
            </a:r>
            <a:r>
              <a:rPr lang="en-US" sz="2400" b="0" dirty="0" smtClean="0"/>
              <a:t>), unless …</a:t>
            </a:r>
          </a:p>
          <a:p>
            <a:pPr marL="342900" indent="-342900">
              <a:spcBef>
                <a:spcPts val="300"/>
              </a:spcBef>
              <a:spcAft>
                <a:spcPts val="300"/>
              </a:spcAft>
              <a:buFont typeface="Arial" pitchFamily="34" charset="0"/>
              <a:buChar char="•"/>
            </a:pPr>
            <a:r>
              <a:rPr lang="en-US" sz="2400" b="0" dirty="0" smtClean="0"/>
              <a:t>Explicitly stated as symbolic – </a:t>
            </a:r>
            <a:r>
              <a:rPr lang="en-US" sz="2400" dirty="0" smtClean="0">
                <a:solidFill>
                  <a:schemeClr val="tx2"/>
                </a:solidFill>
              </a:rPr>
              <a:t>Revelation 1:1; 12:3</a:t>
            </a:r>
            <a:r>
              <a:rPr lang="en-US" sz="2400" b="0" dirty="0" smtClean="0"/>
              <a:t/>
            </a:r>
            <a:br>
              <a:rPr lang="en-US" sz="2400" b="0" dirty="0" smtClean="0"/>
            </a:br>
            <a:r>
              <a:rPr lang="en-US" sz="2400" b="0" i="1" dirty="0" smtClean="0"/>
              <a:t>“… things </a:t>
            </a:r>
            <a:r>
              <a:rPr lang="en-US" sz="2400" b="0" i="1" dirty="0"/>
              <a:t>which must shortly take place. And He sent and </a:t>
            </a:r>
            <a:r>
              <a:rPr lang="en-US" sz="2400" i="1" dirty="0"/>
              <a:t>signified it</a:t>
            </a:r>
            <a:r>
              <a:rPr lang="en-US" sz="2400" b="0" i="1" dirty="0"/>
              <a:t> by His angel to His servant </a:t>
            </a:r>
            <a:r>
              <a:rPr lang="en-US" sz="2400" b="0" i="1" dirty="0" smtClean="0"/>
              <a:t>John”</a:t>
            </a:r>
            <a:endParaRPr lang="en-US" sz="2400" dirty="0" smtClean="0">
              <a:solidFill>
                <a:schemeClr val="tx2"/>
              </a:solidFill>
            </a:endParaRPr>
          </a:p>
          <a:p>
            <a:pPr marL="342900" indent="-342900">
              <a:spcBef>
                <a:spcPts val="300"/>
              </a:spcBef>
              <a:spcAft>
                <a:spcPts val="300"/>
              </a:spcAft>
              <a:buFont typeface="Arial" pitchFamily="34" charset="0"/>
              <a:buChar char="•"/>
            </a:pPr>
            <a:r>
              <a:rPr lang="en-US" sz="2400" b="0" dirty="0" smtClean="0"/>
              <a:t>Came by a dream or vision, which needed interpretation – </a:t>
            </a:r>
            <a:r>
              <a:rPr lang="en-US" sz="2400" dirty="0" smtClean="0">
                <a:solidFill>
                  <a:schemeClr val="tx2"/>
                </a:solidFill>
              </a:rPr>
              <a:t>Daniel 7:1; 5:12; Numbers 12:6</a:t>
            </a:r>
            <a:endParaRPr lang="en-US" sz="2400" b="0" dirty="0">
              <a:solidFill>
                <a:schemeClr val="tx2"/>
              </a:solidFill>
            </a:endParaRPr>
          </a:p>
          <a:p>
            <a:pPr marL="342900" indent="-342900">
              <a:spcBef>
                <a:spcPts val="300"/>
              </a:spcBef>
              <a:spcAft>
                <a:spcPts val="300"/>
              </a:spcAft>
              <a:buFont typeface="Arial" pitchFamily="34" charset="0"/>
              <a:buChar char="•"/>
            </a:pPr>
            <a:r>
              <a:rPr lang="en-US" sz="2400" b="0" dirty="0" smtClean="0"/>
              <a:t>Literal interpretation is too ridiculous:</a:t>
            </a:r>
          </a:p>
          <a:p>
            <a:pPr>
              <a:spcBef>
                <a:spcPts val="300"/>
              </a:spcBef>
              <a:spcAft>
                <a:spcPts val="300"/>
              </a:spcAft>
            </a:pPr>
            <a:r>
              <a:rPr lang="en-US" sz="2400" b="0" i="1" dirty="0" smtClean="0"/>
              <a:t>“Herod wants to kill you.” … “Go tell that </a:t>
            </a:r>
            <a:r>
              <a:rPr lang="en-US" sz="2400" i="1" dirty="0" smtClean="0"/>
              <a:t>fox</a:t>
            </a:r>
            <a:r>
              <a:rPr lang="en-US" sz="2400" b="0" i="1" dirty="0" smtClean="0"/>
              <a:t> …”</a:t>
            </a:r>
            <a:r>
              <a:rPr lang="en-US" sz="2400" b="0" dirty="0" smtClean="0"/>
              <a:t> (</a:t>
            </a:r>
            <a:r>
              <a:rPr lang="en-US" sz="2400" dirty="0" smtClean="0">
                <a:solidFill>
                  <a:schemeClr val="tx2"/>
                </a:solidFill>
              </a:rPr>
              <a:t>Luke 13:31-32</a:t>
            </a:r>
            <a:r>
              <a:rPr lang="en-US" sz="2400" b="0" dirty="0" smtClean="0"/>
              <a:t>)</a:t>
            </a:r>
          </a:p>
          <a:p>
            <a:pPr>
              <a:spcBef>
                <a:spcPts val="300"/>
              </a:spcBef>
              <a:spcAft>
                <a:spcPts val="300"/>
              </a:spcAft>
            </a:pPr>
            <a:r>
              <a:rPr lang="en-US" sz="2400" i="1" dirty="0" smtClean="0"/>
              <a:t>“I </a:t>
            </a:r>
            <a:r>
              <a:rPr lang="en-US" sz="2400" i="1" u="sng" dirty="0"/>
              <a:t>am</a:t>
            </a:r>
            <a:r>
              <a:rPr lang="en-US" sz="2400" i="1" dirty="0"/>
              <a:t> the </a:t>
            </a:r>
            <a:r>
              <a:rPr lang="en-US" sz="2400" i="1" u="sng" dirty="0"/>
              <a:t>door</a:t>
            </a:r>
            <a:r>
              <a:rPr lang="en-US" sz="2400" b="0" i="1" dirty="0"/>
              <a:t>. If anyone enters by Me, he will be </a:t>
            </a:r>
            <a:r>
              <a:rPr lang="en-US" sz="2400" b="0" i="1" dirty="0" smtClean="0"/>
              <a:t>saved” </a:t>
            </a:r>
            <a:r>
              <a:rPr lang="en-US" sz="2400" b="0" dirty="0" smtClean="0"/>
              <a:t>(</a:t>
            </a:r>
            <a:r>
              <a:rPr lang="en-US" sz="2400" dirty="0" smtClean="0">
                <a:solidFill>
                  <a:schemeClr val="tx2"/>
                </a:solidFill>
              </a:rPr>
              <a:t>John 10:7-9</a:t>
            </a:r>
            <a:r>
              <a:rPr lang="en-US" sz="2400" b="0" dirty="0" smtClean="0"/>
              <a:t>)</a:t>
            </a:r>
            <a:endParaRPr lang="en-US" sz="2400" b="0" dirty="0">
              <a:solidFill>
                <a:schemeClr val="tx2"/>
              </a:solidFill>
            </a:endParaRPr>
          </a:p>
          <a:p>
            <a:pPr marL="342900" indent="-342900">
              <a:spcBef>
                <a:spcPts val="300"/>
              </a:spcBef>
              <a:spcAft>
                <a:spcPts val="300"/>
              </a:spcAft>
              <a:buFont typeface="Arial" pitchFamily="34" charset="0"/>
              <a:buChar char="•"/>
            </a:pPr>
            <a:endParaRPr lang="en-US" sz="2400" b="0" dirty="0">
              <a:solidFill>
                <a:schemeClr val="tx2"/>
              </a:solidFill>
            </a:endParaRPr>
          </a:p>
          <a:p>
            <a:pPr marL="342900" indent="-342900">
              <a:spcBef>
                <a:spcPts val="300"/>
              </a:spcBef>
              <a:spcAft>
                <a:spcPts val="300"/>
              </a:spcAft>
              <a:buFont typeface="Arial" pitchFamily="34" charset="0"/>
              <a:buChar char="•"/>
            </a:pPr>
            <a:endParaRPr lang="en-US" sz="2400" b="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extLst>
      <p:ext uri="{BB962C8B-B14F-4D97-AF65-F5344CB8AC3E}">
        <p14:creationId xmlns:p14="http://schemas.microsoft.com/office/powerpoint/2010/main" val="323669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Figurative Language</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Parable – </a:t>
            </a:r>
            <a:r>
              <a:rPr lang="en-US" sz="2400" dirty="0" smtClean="0">
                <a:solidFill>
                  <a:schemeClr val="tx2"/>
                </a:solidFill>
              </a:rPr>
              <a:t>Matthew 13:3-9, 18-23</a:t>
            </a:r>
          </a:p>
          <a:p>
            <a:pPr marL="342900" indent="-342900">
              <a:spcBef>
                <a:spcPts val="300"/>
              </a:spcBef>
              <a:spcAft>
                <a:spcPts val="300"/>
              </a:spcAft>
              <a:buFont typeface="Arial" pitchFamily="34" charset="0"/>
              <a:buChar char="•"/>
            </a:pPr>
            <a:r>
              <a:rPr lang="en-US" sz="2400" b="0" dirty="0" smtClean="0"/>
              <a:t>Fable – </a:t>
            </a:r>
            <a:r>
              <a:rPr lang="en-US" sz="2400" dirty="0" smtClean="0">
                <a:solidFill>
                  <a:schemeClr val="tx2"/>
                </a:solidFill>
              </a:rPr>
              <a:t>II Kings 14:8-10</a:t>
            </a:r>
          </a:p>
          <a:p>
            <a:pPr marL="342900" indent="-342900">
              <a:spcBef>
                <a:spcPts val="300"/>
              </a:spcBef>
              <a:spcAft>
                <a:spcPts val="300"/>
              </a:spcAft>
              <a:buFont typeface="Arial" pitchFamily="34" charset="0"/>
              <a:buChar char="•"/>
            </a:pPr>
            <a:r>
              <a:rPr lang="en-US" sz="2400" b="0" dirty="0" smtClean="0"/>
              <a:t>Allegory – </a:t>
            </a:r>
            <a:r>
              <a:rPr lang="en-US" sz="2400" dirty="0" smtClean="0">
                <a:solidFill>
                  <a:schemeClr val="tx2"/>
                </a:solidFill>
              </a:rPr>
              <a:t>Galatians 4:21-31</a:t>
            </a:r>
          </a:p>
          <a:p>
            <a:pPr marL="342900" indent="-342900">
              <a:spcBef>
                <a:spcPts val="300"/>
              </a:spcBef>
              <a:spcAft>
                <a:spcPts val="300"/>
              </a:spcAft>
              <a:buFont typeface="Arial" pitchFamily="34" charset="0"/>
              <a:buChar char="•"/>
            </a:pPr>
            <a:r>
              <a:rPr lang="en-US" sz="2400" b="0" dirty="0" smtClean="0"/>
              <a:t>Apocalyptic – </a:t>
            </a:r>
            <a:r>
              <a:rPr lang="en-US" sz="2400" dirty="0" smtClean="0">
                <a:solidFill>
                  <a:schemeClr val="tx2"/>
                </a:solidFill>
              </a:rPr>
              <a:t>Revelation</a:t>
            </a:r>
            <a:r>
              <a:rPr lang="en-US" sz="2400" b="0" dirty="0">
                <a:solidFill>
                  <a:schemeClr val="tx2"/>
                </a:solidFill>
              </a:rPr>
              <a:t> </a:t>
            </a:r>
            <a:r>
              <a:rPr lang="en-US" sz="2400" b="0" dirty="0" smtClean="0"/>
              <a:t>and </a:t>
            </a:r>
            <a:r>
              <a:rPr lang="en-US" sz="2400" dirty="0" smtClean="0">
                <a:solidFill>
                  <a:schemeClr val="tx2"/>
                </a:solidFill>
              </a:rPr>
              <a:t>Zechariah</a:t>
            </a:r>
          </a:p>
          <a:p>
            <a:pPr marL="342900" indent="-342900">
              <a:spcBef>
                <a:spcPts val="300"/>
              </a:spcBef>
              <a:spcAft>
                <a:spcPts val="300"/>
              </a:spcAft>
              <a:buFont typeface="Arial" pitchFamily="34" charset="0"/>
              <a:buChar char="•"/>
            </a:pPr>
            <a:r>
              <a:rPr lang="en-US" sz="2400" b="0" dirty="0" smtClean="0"/>
              <a:t>Simile – </a:t>
            </a:r>
            <a:r>
              <a:rPr lang="en-US" sz="2400" dirty="0" smtClean="0">
                <a:solidFill>
                  <a:schemeClr val="tx2"/>
                </a:solidFill>
              </a:rPr>
              <a:t>I Peter 1:24</a:t>
            </a:r>
          </a:p>
          <a:p>
            <a:pPr marL="342900" indent="-342900">
              <a:spcBef>
                <a:spcPts val="300"/>
              </a:spcBef>
              <a:spcAft>
                <a:spcPts val="300"/>
              </a:spcAft>
              <a:buFont typeface="Arial" pitchFamily="34" charset="0"/>
              <a:buChar char="•"/>
            </a:pPr>
            <a:r>
              <a:rPr lang="en-US" sz="2400" b="0" dirty="0" smtClean="0"/>
              <a:t>Metaphor – </a:t>
            </a:r>
            <a:r>
              <a:rPr lang="en-US" sz="2400" dirty="0" smtClean="0">
                <a:solidFill>
                  <a:schemeClr val="tx2"/>
                </a:solidFill>
              </a:rPr>
              <a:t>John 10:9</a:t>
            </a:r>
          </a:p>
          <a:p>
            <a:pPr marL="342900" indent="-342900">
              <a:spcBef>
                <a:spcPts val="300"/>
              </a:spcBef>
              <a:spcAft>
                <a:spcPts val="300"/>
              </a:spcAft>
              <a:buFont typeface="Arial" pitchFamily="34" charset="0"/>
              <a:buChar char="•"/>
            </a:pPr>
            <a:r>
              <a:rPr lang="en-US" sz="2400" b="0" dirty="0" smtClean="0"/>
              <a:t>Metonymy – </a:t>
            </a:r>
            <a:r>
              <a:rPr lang="en-US" sz="2400" dirty="0" smtClean="0">
                <a:solidFill>
                  <a:schemeClr val="tx2"/>
                </a:solidFill>
              </a:rPr>
              <a:t>I Corinthians 11:26-27</a:t>
            </a:r>
          </a:p>
          <a:p>
            <a:pPr marL="342900" indent="-342900">
              <a:spcBef>
                <a:spcPts val="300"/>
              </a:spcBef>
              <a:spcAft>
                <a:spcPts val="300"/>
              </a:spcAft>
              <a:buFont typeface="Arial" pitchFamily="34" charset="0"/>
              <a:buChar char="•"/>
            </a:pPr>
            <a:r>
              <a:rPr lang="en-US" sz="2400" b="0" dirty="0" smtClean="0"/>
              <a:t>Synecdoche </a:t>
            </a:r>
            <a:r>
              <a:rPr lang="en-US" sz="2400" b="0" dirty="0"/>
              <a:t>– </a:t>
            </a:r>
            <a:r>
              <a:rPr lang="en-US" sz="2400" dirty="0" smtClean="0">
                <a:solidFill>
                  <a:schemeClr val="tx2"/>
                </a:solidFill>
              </a:rPr>
              <a:t>Acts 17:12; 3:19; 19:5</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Hyperbole – </a:t>
            </a:r>
            <a:r>
              <a:rPr lang="en-US" sz="2400" dirty="0" smtClean="0">
                <a:solidFill>
                  <a:schemeClr val="tx2"/>
                </a:solidFill>
              </a:rPr>
              <a:t>Psalm 6:6; Matthew 7:3-5</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a:p>
        </p:txBody>
      </p:sp>
    </p:spTree>
    <p:extLst>
      <p:ext uri="{BB962C8B-B14F-4D97-AF65-F5344CB8AC3E}">
        <p14:creationId xmlns:p14="http://schemas.microsoft.com/office/powerpoint/2010/main" val="163397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Figurative Language</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Irony, Sarcasm – </a:t>
            </a:r>
            <a:r>
              <a:rPr lang="en-US" sz="2400" dirty="0" smtClean="0">
                <a:solidFill>
                  <a:schemeClr val="tx2"/>
                </a:solidFill>
              </a:rPr>
              <a:t>I Kings 18:27; 22:15-18</a:t>
            </a:r>
          </a:p>
          <a:p>
            <a:pPr marL="342900" indent="-342900">
              <a:spcBef>
                <a:spcPts val="300"/>
              </a:spcBef>
              <a:spcAft>
                <a:spcPts val="300"/>
              </a:spcAft>
              <a:buFont typeface="Arial" pitchFamily="34" charset="0"/>
              <a:buChar char="•"/>
            </a:pPr>
            <a:r>
              <a:rPr lang="en-US" sz="2400" b="0" dirty="0" smtClean="0"/>
              <a:t>Interrogation, Rhetorical Question – </a:t>
            </a:r>
            <a:r>
              <a:rPr lang="en-US" sz="2400" dirty="0" smtClean="0">
                <a:solidFill>
                  <a:schemeClr val="tx2"/>
                </a:solidFill>
              </a:rPr>
              <a:t>John 7:50-51</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Elliptical – </a:t>
            </a:r>
            <a:r>
              <a:rPr lang="en-US" sz="2400" dirty="0" smtClean="0">
                <a:solidFill>
                  <a:schemeClr val="tx2"/>
                </a:solidFill>
              </a:rPr>
              <a:t>II Corinthians 5:21; John 6:27; 12:44</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Prolepsis – </a:t>
            </a:r>
            <a:r>
              <a:rPr lang="en-US" sz="2400" dirty="0" smtClean="0">
                <a:solidFill>
                  <a:schemeClr val="tx2"/>
                </a:solidFill>
              </a:rPr>
              <a:t>Matthew 10:4</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Personification, Anthropomorphism </a:t>
            </a:r>
            <a:r>
              <a:rPr lang="en-US" sz="2400" b="0" dirty="0"/>
              <a:t>– </a:t>
            </a:r>
            <a:r>
              <a:rPr lang="en-US" sz="2400" dirty="0" smtClean="0">
                <a:solidFill>
                  <a:schemeClr val="tx2"/>
                </a:solidFill>
              </a:rPr>
              <a:t>Luke 11:20; Psalm 98:1; John 4:24; Luke 24:39</a:t>
            </a:r>
          </a:p>
          <a:p>
            <a:pPr marL="342900" indent="-342900">
              <a:spcBef>
                <a:spcPts val="300"/>
              </a:spcBef>
              <a:spcAft>
                <a:spcPts val="300"/>
              </a:spcAft>
              <a:buFont typeface="Arial" pitchFamily="34" charset="0"/>
              <a:buChar char="•"/>
            </a:pPr>
            <a:endParaRPr lang="en-US" sz="2400" dirty="0">
              <a:solidFill>
                <a:schemeClr val="tx2"/>
              </a:solidFill>
            </a:endParaRPr>
          </a:p>
          <a:p>
            <a:pPr>
              <a:spcBef>
                <a:spcPts val="300"/>
              </a:spcBef>
              <a:spcAft>
                <a:spcPts val="300"/>
              </a:spcAft>
            </a:pPr>
            <a:r>
              <a:rPr lang="en-US" sz="2400" b="0" dirty="0" smtClean="0"/>
              <a:t>We will use </a:t>
            </a:r>
            <a:r>
              <a:rPr lang="en-US" sz="2400" i="1" u="sng" dirty="0" smtClean="0"/>
              <a:t>many</a:t>
            </a:r>
            <a:r>
              <a:rPr lang="en-US" sz="2400" b="0" dirty="0" smtClean="0"/>
              <a:t> of these before the quarter ends</a:t>
            </a:r>
            <a:r>
              <a:rPr lang="en-US" sz="2400" b="0" smtClean="0"/>
              <a:t>!  </a:t>
            </a:r>
            <a:r>
              <a:rPr lang="en-US" sz="2400" b="0" smtClean="0">
                <a:sym typeface="Wingdings" pitchFamily="2" charset="2"/>
              </a:rPr>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extLst>
      <p:ext uri="{BB962C8B-B14F-4D97-AF65-F5344CB8AC3E}">
        <p14:creationId xmlns:p14="http://schemas.microsoft.com/office/powerpoint/2010/main" val="367861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Bible Examples of Figurative Language</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78</a:t>
            </a:fld>
            <a:endParaRPr lang="en-US"/>
          </a:p>
        </p:txBody>
      </p:sp>
    </p:spTree>
    <p:extLst>
      <p:ext uri="{BB962C8B-B14F-4D97-AF65-F5344CB8AC3E}">
        <p14:creationId xmlns:p14="http://schemas.microsoft.com/office/powerpoint/2010/main" val="11293292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 Great, Fiery Red Dragon”</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2"/>
            </a:pPr>
            <a:r>
              <a:rPr lang="en-US" sz="2400" b="0" i="1" dirty="0" smtClean="0"/>
              <a:t>“</a:t>
            </a:r>
            <a:r>
              <a:rPr lang="en-US" sz="2400" b="0" i="1" dirty="0"/>
              <a:t>Behold, a great, fiery red dragon having seven heads and ten horns, and seven diadems on his heads. His tail drew a third of the stars of heaven and threw them to the earth. And the dragon stood before the woman who was ready to give birth, to devour her Child as soon as it was born” </a:t>
            </a:r>
            <a:r>
              <a:rPr lang="en-US" sz="2400" b="0" dirty="0"/>
              <a:t>(</a:t>
            </a:r>
            <a:r>
              <a:rPr lang="en-US" sz="2400" dirty="0">
                <a:solidFill>
                  <a:schemeClr val="tx2"/>
                </a:solidFill>
              </a:rPr>
              <a:t>Revelation 12:3-4</a:t>
            </a:r>
            <a:r>
              <a:rPr lang="en-US" sz="2400" b="0" dirty="0"/>
              <a:t>), is an example of what kind of figurative language</a:t>
            </a:r>
            <a:r>
              <a:rPr lang="en-US" sz="2400" b="0" dirty="0" smtClean="0"/>
              <a:t>?</a:t>
            </a:r>
            <a:endParaRPr lang="en-US" sz="2400" b="0" dirty="0"/>
          </a:p>
          <a:p>
            <a:pPr marL="342900" indent="-342900">
              <a:buFont typeface="Arial" pitchFamily="34" charset="0"/>
              <a:buChar char="•"/>
            </a:pPr>
            <a:r>
              <a:rPr lang="en-US" sz="2400" dirty="0" smtClean="0"/>
              <a:t>Apocalyptic!</a:t>
            </a:r>
          </a:p>
          <a:p>
            <a:pPr marL="342900" indent="-342900">
              <a:buFont typeface="Arial" pitchFamily="34" charset="0"/>
              <a:buChar char="•"/>
            </a:pPr>
            <a:r>
              <a:rPr lang="en-US" sz="2400" b="0" dirty="0" smtClean="0"/>
              <a:t>Greek, </a:t>
            </a:r>
            <a:r>
              <a:rPr lang="en-US" sz="2400" b="0" i="1" dirty="0" err="1" smtClean="0"/>
              <a:t>apokalupsis</a:t>
            </a:r>
            <a:r>
              <a:rPr lang="en-US" sz="2400" b="0" dirty="0" smtClean="0"/>
              <a:t> → “revelation” (see </a:t>
            </a:r>
            <a:r>
              <a:rPr lang="en-US" sz="2400" dirty="0" smtClean="0">
                <a:solidFill>
                  <a:schemeClr val="tx2"/>
                </a:solidFill>
              </a:rPr>
              <a:t>Revelation 1:1</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Tree>
    <p:extLst>
      <p:ext uri="{BB962C8B-B14F-4D97-AF65-F5344CB8AC3E}">
        <p14:creationId xmlns:p14="http://schemas.microsoft.com/office/powerpoint/2010/main" val="145601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Synopsis – Sections</a:t>
            </a:r>
            <a:endParaRPr lang="en-US" dirty="0"/>
          </a:p>
        </p:txBody>
      </p:sp>
      <p:sp>
        <p:nvSpPr>
          <p:cNvPr id="3" name="Content Placeholder 2"/>
          <p:cNvSpPr>
            <a:spLocks noGrp="1"/>
          </p:cNvSpPr>
          <p:nvPr>
            <p:ph idx="1"/>
          </p:nvPr>
        </p:nvSpPr>
        <p:spPr/>
        <p:txBody>
          <a:bodyPr>
            <a:noAutofit/>
          </a:bodyPr>
          <a:lstStyle/>
          <a:p>
            <a:pPr marL="457200" indent="-457200">
              <a:spcAft>
                <a:spcPts val="0"/>
              </a:spcAft>
              <a:buFont typeface="+mj-lt"/>
              <a:buAutoNum type="arabicPeriod"/>
            </a:pPr>
            <a:r>
              <a:rPr lang="en-US" sz="2400" b="0" dirty="0" smtClean="0"/>
              <a:t>Introduction to Careful Bible Study </a:t>
            </a:r>
            <a:r>
              <a:rPr lang="en-US" sz="2400" b="0" dirty="0" smtClean="0"/>
              <a:t>(5)</a:t>
            </a:r>
            <a:endParaRPr lang="en-US" sz="2400" b="0" dirty="0" smtClean="0"/>
          </a:p>
          <a:p>
            <a:pPr marL="457200" indent="-457200">
              <a:spcAft>
                <a:spcPts val="0"/>
              </a:spcAft>
              <a:buFont typeface="+mj-lt"/>
              <a:buAutoNum type="arabicPeriod"/>
            </a:pPr>
            <a:r>
              <a:rPr lang="en-US" sz="2400" b="0" dirty="0" smtClean="0"/>
              <a:t>Catholicism </a:t>
            </a:r>
            <a:r>
              <a:rPr lang="en-US" sz="2400" b="0" dirty="0" smtClean="0"/>
              <a:t>(2</a:t>
            </a:r>
            <a:r>
              <a:rPr lang="en-US" sz="2400" b="0" dirty="0" smtClean="0"/>
              <a:t>)</a:t>
            </a:r>
          </a:p>
          <a:p>
            <a:pPr marL="457200" indent="-457200">
              <a:spcAft>
                <a:spcPts val="0"/>
              </a:spcAft>
              <a:buFont typeface="+mj-lt"/>
              <a:buAutoNum type="arabicPeriod"/>
            </a:pPr>
            <a:r>
              <a:rPr lang="en-US" sz="2400" b="0" dirty="0" smtClean="0"/>
              <a:t>Calvinism </a:t>
            </a:r>
            <a:r>
              <a:rPr lang="en-US" sz="2400" b="0" dirty="0" smtClean="0"/>
              <a:t>(8)</a:t>
            </a:r>
            <a:endParaRPr lang="en-US" sz="2400" b="0" dirty="0" smtClean="0"/>
          </a:p>
          <a:p>
            <a:pPr marL="457200" indent="-457200">
              <a:spcAft>
                <a:spcPts val="0"/>
              </a:spcAft>
              <a:buFont typeface="+mj-lt"/>
              <a:buAutoNum type="arabicPeriod"/>
            </a:pPr>
            <a:r>
              <a:rPr lang="en-US" sz="2400" b="0" dirty="0" smtClean="0"/>
              <a:t>Seventy Day Adventist (3)</a:t>
            </a:r>
          </a:p>
          <a:p>
            <a:pPr marL="457200" indent="-457200">
              <a:spcAft>
                <a:spcPts val="0"/>
              </a:spcAft>
              <a:buFont typeface="+mj-lt"/>
              <a:buAutoNum type="arabicPeriod"/>
            </a:pPr>
            <a:r>
              <a:rPr lang="en-US" sz="2400" b="0" dirty="0" smtClean="0"/>
              <a:t>Common </a:t>
            </a:r>
            <a:r>
              <a:rPr lang="en-US" sz="2400" b="0" dirty="0" smtClean="0"/>
              <a:t>Denominational Errors </a:t>
            </a:r>
            <a:r>
              <a:rPr lang="en-US" sz="2400" b="0" dirty="0" smtClean="0"/>
              <a:t>(2)</a:t>
            </a:r>
            <a:endParaRPr lang="en-US" sz="2400" b="0" dirty="0" smtClean="0"/>
          </a:p>
          <a:p>
            <a:pPr marL="457200" indent="-457200">
              <a:spcAft>
                <a:spcPts val="0"/>
              </a:spcAft>
              <a:buFont typeface="+mj-lt"/>
              <a:buAutoNum type="arabicPeriod"/>
            </a:pPr>
            <a:r>
              <a:rPr lang="en-US" sz="2400" b="0" dirty="0" smtClean="0"/>
              <a:t>Charismatic </a:t>
            </a:r>
            <a:r>
              <a:rPr lang="en-US" sz="2400" b="0" dirty="0" smtClean="0"/>
              <a:t>Errors </a:t>
            </a:r>
            <a:r>
              <a:rPr lang="en-US" sz="2400" b="0" dirty="0" smtClean="0"/>
              <a:t>(3</a:t>
            </a:r>
            <a:r>
              <a:rPr lang="en-US" sz="2400" b="0" dirty="0" smtClean="0"/>
              <a:t>)</a:t>
            </a:r>
          </a:p>
          <a:p>
            <a:pPr marL="457200" indent="-457200">
              <a:spcAft>
                <a:spcPts val="0"/>
              </a:spcAft>
              <a:buFont typeface="+mj-lt"/>
              <a:buAutoNum type="arabicPeriod"/>
            </a:pPr>
            <a:r>
              <a:rPr lang="en-US" sz="2400" b="0" dirty="0" smtClean="0"/>
              <a:t>Introduction </a:t>
            </a:r>
            <a:r>
              <a:rPr lang="en-US" sz="2400" b="0" dirty="0" smtClean="0"/>
              <a:t>to Answering Cult Errors </a:t>
            </a:r>
            <a:r>
              <a:rPr lang="en-US" sz="2400" b="0" dirty="0" smtClean="0"/>
              <a:t>(1</a:t>
            </a:r>
            <a:r>
              <a:rPr lang="en-US" sz="2400" b="0" dirty="0" smtClean="0"/>
              <a:t>)</a:t>
            </a:r>
          </a:p>
          <a:p>
            <a:pPr marL="457200" indent="-457200">
              <a:spcAft>
                <a:spcPts val="0"/>
              </a:spcAft>
              <a:buFont typeface="+mj-lt"/>
              <a:buAutoNum type="arabicPeriod"/>
            </a:pPr>
            <a:r>
              <a:rPr lang="en-US" sz="2400" b="0" dirty="0" smtClean="0"/>
              <a:t>Mormonism (3)</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173981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“Then He Took THE Cup”</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3"/>
            </a:pPr>
            <a:r>
              <a:rPr lang="en-US" sz="2400" b="0" dirty="0" smtClean="0"/>
              <a:t>Some </a:t>
            </a:r>
            <a:r>
              <a:rPr lang="en-US" sz="2400" b="0" dirty="0"/>
              <a:t>advocate that Christians should only use one cup in the Lord’s Supper, because the relevant texts only reference a single cup (for example, </a:t>
            </a:r>
            <a:r>
              <a:rPr lang="en-US" sz="2400" dirty="0">
                <a:solidFill>
                  <a:schemeClr val="tx2"/>
                </a:solidFill>
              </a:rPr>
              <a:t>Matthew 26:27</a:t>
            </a:r>
            <a:r>
              <a:rPr lang="en-US" sz="2400" b="0" dirty="0"/>
              <a:t>).  Could </a:t>
            </a:r>
            <a:r>
              <a:rPr lang="en-US" sz="2400" b="0" i="1" dirty="0"/>
              <a:t>“the cup”</a:t>
            </a:r>
            <a:r>
              <a:rPr lang="en-US" sz="2400" b="0" dirty="0"/>
              <a:t> be a figure of speech for the </a:t>
            </a:r>
            <a:r>
              <a:rPr lang="en-US" sz="2400" i="1" dirty="0"/>
              <a:t>contents</a:t>
            </a:r>
            <a:r>
              <a:rPr lang="en-US" sz="2400" b="0" dirty="0"/>
              <a:t> of the cup?  If so, </a:t>
            </a:r>
            <a:r>
              <a:rPr lang="en-US" sz="2400" i="1" dirty="0"/>
              <a:t>how do you know </a:t>
            </a:r>
            <a:r>
              <a:rPr lang="en-US" sz="2400" b="0" dirty="0"/>
              <a:t>from the related contexts, and which type of figure would this be</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Tree>
    <p:extLst>
      <p:ext uri="{BB962C8B-B14F-4D97-AF65-F5344CB8AC3E}">
        <p14:creationId xmlns:p14="http://schemas.microsoft.com/office/powerpoint/2010/main" val="35301205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“Then He Took THE Cup”</a:t>
            </a:r>
            <a:endParaRPr lang="en-US" i="1" dirty="0"/>
          </a:p>
        </p:txBody>
      </p:sp>
      <p:sp>
        <p:nvSpPr>
          <p:cNvPr id="3" name="Content Placeholder 2"/>
          <p:cNvSpPr>
            <a:spLocks noGrp="1"/>
          </p:cNvSpPr>
          <p:nvPr>
            <p:ph idx="1"/>
          </p:nvPr>
        </p:nvSpPr>
        <p:spPr/>
        <p:txBody>
          <a:bodyPr>
            <a:noAutofit/>
          </a:bodyPr>
          <a:lstStyle/>
          <a:p>
            <a:r>
              <a:rPr lang="en-US" sz="2400" b="0" i="1" dirty="0"/>
              <a:t>Then </a:t>
            </a:r>
            <a:r>
              <a:rPr lang="en-US" sz="2400" i="1" dirty="0"/>
              <a:t>He took </a:t>
            </a:r>
            <a:r>
              <a:rPr lang="en-US" sz="2400" i="1" u="sng" dirty="0"/>
              <a:t>the cup</a:t>
            </a:r>
            <a:r>
              <a:rPr lang="en-US" sz="2400" b="0" i="1" dirty="0"/>
              <a:t>, and gave thanks, and gave it to them, saying, </a:t>
            </a:r>
            <a:r>
              <a:rPr lang="en-US" sz="2400" b="0" i="1" dirty="0" smtClean="0"/>
              <a:t>“</a:t>
            </a:r>
            <a:r>
              <a:rPr lang="en-US" sz="2400" i="1" dirty="0" smtClean="0"/>
              <a:t>Drink </a:t>
            </a:r>
            <a:r>
              <a:rPr lang="en-US" sz="2400" i="1" dirty="0"/>
              <a:t>from </a:t>
            </a:r>
            <a:r>
              <a:rPr lang="en-US" sz="2400" i="1" u="sng" dirty="0"/>
              <a:t>it</a:t>
            </a:r>
            <a:r>
              <a:rPr lang="en-US" sz="2400" b="0" i="1" dirty="0"/>
              <a:t>, all of </a:t>
            </a:r>
            <a:r>
              <a:rPr lang="en-US" sz="2400" b="0" i="1" dirty="0" smtClean="0"/>
              <a:t>you. For </a:t>
            </a:r>
            <a:r>
              <a:rPr lang="en-US" sz="2400" b="0" i="1" dirty="0"/>
              <a:t>this is My blood of </a:t>
            </a:r>
            <a:r>
              <a:rPr lang="en-US" sz="2400" i="1" dirty="0"/>
              <a:t>the new covenant</a:t>
            </a:r>
            <a:r>
              <a:rPr lang="en-US" sz="2400" b="0" i="1" dirty="0"/>
              <a:t>, which is shed for many for the remission of </a:t>
            </a:r>
            <a:r>
              <a:rPr lang="en-US" sz="2400" b="0" i="1" dirty="0" smtClean="0"/>
              <a:t>sins. But </a:t>
            </a:r>
            <a:r>
              <a:rPr lang="en-US" sz="2400" b="0" i="1" dirty="0"/>
              <a:t>I say to you, I will not drink of this fruit of the vine from now on until that day when I drink it new with you in My Father's kingdom</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26:27-29</a:t>
            </a:r>
            <a:r>
              <a:rPr lang="en-US" sz="2400" b="0" dirty="0" smtClean="0"/>
              <a:t>)</a:t>
            </a:r>
            <a:endParaRPr lang="en-US" sz="2400" b="0" dirty="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a:p>
        </p:txBody>
      </p:sp>
    </p:spTree>
    <p:extLst>
      <p:ext uri="{BB962C8B-B14F-4D97-AF65-F5344CB8AC3E}">
        <p14:creationId xmlns:p14="http://schemas.microsoft.com/office/powerpoint/2010/main" val="327336986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“Then He Took THE Cup”</a:t>
            </a:r>
            <a:endParaRPr lang="en-US" i="1" dirty="0"/>
          </a:p>
        </p:txBody>
      </p:sp>
      <p:sp>
        <p:nvSpPr>
          <p:cNvPr id="3" name="Content Placeholder 2"/>
          <p:cNvSpPr>
            <a:spLocks noGrp="1"/>
          </p:cNvSpPr>
          <p:nvPr>
            <p:ph idx="1"/>
          </p:nvPr>
        </p:nvSpPr>
        <p:spPr/>
        <p:txBody>
          <a:bodyPr>
            <a:noAutofit/>
          </a:bodyPr>
          <a:lstStyle/>
          <a:p>
            <a:r>
              <a:rPr lang="en-US" sz="2400" b="0" i="1" dirty="0"/>
              <a:t>Then </a:t>
            </a:r>
            <a:r>
              <a:rPr lang="en-US" sz="2400" i="1" dirty="0"/>
              <a:t>He took </a:t>
            </a:r>
            <a:r>
              <a:rPr lang="en-US" sz="2400" i="1" u="sng" dirty="0"/>
              <a:t>the cup</a:t>
            </a:r>
            <a:r>
              <a:rPr lang="en-US" sz="2400" b="0" i="1" dirty="0"/>
              <a:t>, and gave thanks, and gave it to them, saying, </a:t>
            </a:r>
            <a:r>
              <a:rPr lang="en-US" sz="2400" b="0" i="1" dirty="0" smtClean="0"/>
              <a:t>“</a:t>
            </a:r>
            <a:r>
              <a:rPr lang="en-US" sz="2400" i="1" dirty="0" smtClean="0"/>
              <a:t>Drink </a:t>
            </a:r>
            <a:r>
              <a:rPr lang="en-US" sz="2400" i="1" u="sng" dirty="0" smtClean="0"/>
              <a:t>from</a:t>
            </a:r>
            <a:r>
              <a:rPr lang="en-US" sz="2400" b="0" dirty="0" smtClean="0">
                <a:solidFill>
                  <a:schemeClr val="tx2"/>
                </a:solidFill>
              </a:rPr>
              <a:t> [Gr., </a:t>
            </a:r>
            <a:r>
              <a:rPr lang="en-US" sz="2400" b="0" i="1" dirty="0" err="1" smtClean="0">
                <a:solidFill>
                  <a:schemeClr val="tx2"/>
                </a:solidFill>
              </a:rPr>
              <a:t>ek</a:t>
            </a:r>
            <a:r>
              <a:rPr lang="en-US" sz="2400" b="0" dirty="0" smtClean="0">
                <a:solidFill>
                  <a:schemeClr val="tx2"/>
                </a:solidFill>
              </a:rPr>
              <a:t>]</a:t>
            </a:r>
            <a:r>
              <a:rPr lang="en-US" sz="2400" i="1" dirty="0" smtClean="0"/>
              <a:t> </a:t>
            </a:r>
            <a:r>
              <a:rPr lang="en-US" sz="2400" i="1" u="sng" dirty="0"/>
              <a:t>it</a:t>
            </a:r>
            <a:r>
              <a:rPr lang="en-US" sz="2400" b="0" i="1" dirty="0"/>
              <a:t>, all of </a:t>
            </a:r>
            <a:r>
              <a:rPr lang="en-US" sz="2400" b="0" i="1" dirty="0" smtClean="0"/>
              <a:t>you. For </a:t>
            </a:r>
            <a:r>
              <a:rPr lang="en-US" sz="2400" i="1" u="sng" dirty="0"/>
              <a:t>this</a:t>
            </a:r>
            <a:r>
              <a:rPr lang="en-US" sz="2400" i="1" dirty="0"/>
              <a:t> is </a:t>
            </a:r>
            <a:r>
              <a:rPr lang="en-US" sz="2400" i="1" u="sng" dirty="0"/>
              <a:t>My blood</a:t>
            </a:r>
            <a:r>
              <a:rPr lang="en-US" sz="2400" i="1" dirty="0"/>
              <a:t> of the new covenant</a:t>
            </a:r>
            <a:r>
              <a:rPr lang="en-US" sz="2400" b="0" i="1" dirty="0"/>
              <a:t>, which is shed for many for the remission of </a:t>
            </a:r>
            <a:r>
              <a:rPr lang="en-US" sz="2400" b="0" i="1" dirty="0" smtClean="0"/>
              <a:t>sins. But </a:t>
            </a:r>
            <a:r>
              <a:rPr lang="en-US" sz="2400" b="0" i="1" dirty="0"/>
              <a:t>I say to you, </a:t>
            </a:r>
            <a:r>
              <a:rPr lang="en-US" sz="2400" i="1" dirty="0"/>
              <a:t>I will not drink </a:t>
            </a:r>
            <a:r>
              <a:rPr lang="en-US" sz="2400" i="1" u="sng" dirty="0"/>
              <a:t>of</a:t>
            </a:r>
            <a:r>
              <a:rPr lang="en-US" sz="2400" i="1" dirty="0"/>
              <a:t> </a:t>
            </a:r>
            <a:r>
              <a:rPr lang="en-US" sz="2400" b="0" dirty="0" smtClean="0">
                <a:solidFill>
                  <a:schemeClr val="tx2"/>
                </a:solidFill>
              </a:rPr>
              <a:t>[Gr., </a:t>
            </a:r>
            <a:r>
              <a:rPr lang="en-US" sz="2400" b="0" i="1" dirty="0" err="1" smtClean="0">
                <a:solidFill>
                  <a:schemeClr val="tx2"/>
                </a:solidFill>
              </a:rPr>
              <a:t>ek</a:t>
            </a:r>
            <a:r>
              <a:rPr lang="en-US" sz="2400" b="0" dirty="0" smtClean="0">
                <a:solidFill>
                  <a:schemeClr val="tx2"/>
                </a:solidFill>
              </a:rPr>
              <a:t>] </a:t>
            </a:r>
            <a:r>
              <a:rPr lang="en-US" sz="2400" i="1" dirty="0" smtClean="0"/>
              <a:t>this </a:t>
            </a:r>
            <a:r>
              <a:rPr lang="en-US" sz="2400" i="1" dirty="0"/>
              <a:t>fruit of the vine</a:t>
            </a:r>
            <a:r>
              <a:rPr lang="en-US" sz="2400" b="0" i="1" dirty="0"/>
              <a:t> from now on until that day when I drink it new with you in My Father's kingdom</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26:27-29</a:t>
            </a:r>
            <a:r>
              <a:rPr lang="en-US" sz="2400" b="0" dirty="0" smtClean="0"/>
              <a:t>)</a:t>
            </a:r>
            <a:endParaRPr lang="en-US" sz="2400" b="0" dirty="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Tree>
    <p:extLst>
      <p:ext uri="{BB962C8B-B14F-4D97-AF65-F5344CB8AC3E}">
        <p14:creationId xmlns:p14="http://schemas.microsoft.com/office/powerpoint/2010/main" val="7135869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“Then He Took THE Cup”</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3"/>
            </a:pPr>
            <a:r>
              <a:rPr lang="en-US" sz="2400" b="0" dirty="0" smtClean="0"/>
              <a:t>Some </a:t>
            </a:r>
            <a:r>
              <a:rPr lang="en-US" sz="2400" b="0" dirty="0"/>
              <a:t>advocate that Christians should only use one cup in the Lord’s Supper, because the relevant texts only reference a single cup (for example, </a:t>
            </a:r>
            <a:r>
              <a:rPr lang="en-US" sz="2400" dirty="0">
                <a:solidFill>
                  <a:schemeClr val="tx2"/>
                </a:solidFill>
              </a:rPr>
              <a:t>Matthew 26:27</a:t>
            </a:r>
            <a:r>
              <a:rPr lang="en-US" sz="2400" b="0" dirty="0"/>
              <a:t>).  Could </a:t>
            </a:r>
            <a:r>
              <a:rPr lang="en-US" sz="2400" b="0" i="1" dirty="0"/>
              <a:t>“the cup”</a:t>
            </a:r>
            <a:r>
              <a:rPr lang="en-US" sz="2400" b="0" dirty="0"/>
              <a:t> be a figure of speech for the </a:t>
            </a:r>
            <a:r>
              <a:rPr lang="en-US" sz="2400" i="1" dirty="0"/>
              <a:t>contents</a:t>
            </a:r>
            <a:r>
              <a:rPr lang="en-US" sz="2400" b="0" dirty="0"/>
              <a:t> of the cup?  If so, how do you know from the related contexts, and which type of figure would this be</a:t>
            </a:r>
            <a:r>
              <a:rPr lang="en-US" sz="2400" b="0" dirty="0" smtClean="0"/>
              <a:t>?</a:t>
            </a:r>
          </a:p>
          <a:p>
            <a:pPr marL="457200" indent="-457200">
              <a:buFont typeface="Arial" pitchFamily="34" charset="0"/>
              <a:buChar char="•"/>
            </a:pPr>
            <a:r>
              <a:rPr lang="en-US" sz="2400" dirty="0" smtClean="0"/>
              <a:t>Metonymy!</a:t>
            </a:r>
          </a:p>
          <a:p>
            <a:r>
              <a:rPr lang="en-US" sz="2400" dirty="0" smtClean="0"/>
              <a:t>Parallel:  </a:t>
            </a:r>
            <a:r>
              <a:rPr lang="en-US" sz="2400" b="0" i="1" dirty="0" smtClean="0"/>
              <a:t>Then </a:t>
            </a:r>
            <a:r>
              <a:rPr lang="en-US" sz="2400" i="1" dirty="0"/>
              <a:t>He took </a:t>
            </a:r>
            <a:r>
              <a:rPr lang="en-US" sz="2400" i="1" u="sng" dirty="0"/>
              <a:t>the cup</a:t>
            </a:r>
            <a:r>
              <a:rPr lang="en-US" sz="2400" b="0" i="1" dirty="0"/>
              <a:t>, and gave thanks, and said, </a:t>
            </a:r>
            <a:r>
              <a:rPr lang="en-US" sz="2400" b="0" i="1" dirty="0" smtClean="0"/>
              <a:t>“</a:t>
            </a:r>
            <a:r>
              <a:rPr lang="en-US" sz="2400" i="1" dirty="0" smtClean="0"/>
              <a:t>Take </a:t>
            </a:r>
            <a:r>
              <a:rPr lang="en-US" sz="2400" i="1" u="sng" dirty="0"/>
              <a:t>this</a:t>
            </a:r>
            <a:r>
              <a:rPr lang="en-US" sz="2400" i="1" dirty="0"/>
              <a:t> and </a:t>
            </a:r>
            <a:r>
              <a:rPr lang="en-US" sz="2400" i="1" u="sng" dirty="0"/>
              <a:t>divide it among</a:t>
            </a:r>
            <a:r>
              <a:rPr lang="en-US" sz="2400" i="1" dirty="0"/>
              <a:t> </a:t>
            </a:r>
            <a:r>
              <a:rPr lang="en-US" sz="2400" i="1" dirty="0" smtClean="0"/>
              <a:t>yourselves</a:t>
            </a:r>
            <a:r>
              <a:rPr lang="en-US" sz="2400" b="0" i="1" dirty="0" smtClean="0"/>
              <a:t>; for </a:t>
            </a:r>
            <a:r>
              <a:rPr lang="en-US" sz="2400" b="0" i="1" dirty="0"/>
              <a:t>I say to you, I will not </a:t>
            </a:r>
            <a:r>
              <a:rPr lang="en-US" sz="2400" i="1" dirty="0"/>
              <a:t>drink of </a:t>
            </a:r>
            <a:r>
              <a:rPr lang="en-US" sz="2400" i="1" u="sng" dirty="0"/>
              <a:t>the fruit of the vine</a:t>
            </a:r>
            <a:r>
              <a:rPr lang="en-US" sz="2400" b="0" i="1" dirty="0"/>
              <a:t> until the kingdom of God comes</a:t>
            </a:r>
            <a:r>
              <a:rPr lang="en-US" sz="2400" b="0" i="1" dirty="0" smtClean="0"/>
              <a:t>.”</a:t>
            </a:r>
            <a:r>
              <a:rPr lang="en-US" sz="2400" b="0" dirty="0" smtClean="0"/>
              <a:t> </a:t>
            </a:r>
            <a:r>
              <a:rPr lang="en-US" sz="2400" b="0" dirty="0"/>
              <a:t>(</a:t>
            </a:r>
            <a:r>
              <a:rPr lang="en-US" sz="2400" dirty="0">
                <a:solidFill>
                  <a:schemeClr val="tx2"/>
                </a:solidFill>
              </a:rPr>
              <a:t>Luke </a:t>
            </a:r>
            <a:r>
              <a:rPr lang="en-US" sz="2400" dirty="0" smtClean="0">
                <a:solidFill>
                  <a:schemeClr val="tx2"/>
                </a:solidFill>
              </a:rPr>
              <a:t>22:17-18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Tree>
    <p:extLst>
      <p:ext uri="{BB962C8B-B14F-4D97-AF65-F5344CB8AC3E}">
        <p14:creationId xmlns:p14="http://schemas.microsoft.com/office/powerpoint/2010/main" val="9799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Born Wicked and Depraved?</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24"/>
            </a:pPr>
            <a:r>
              <a:rPr lang="en-US" sz="2400" b="0" i="1" dirty="0"/>
              <a:t>“The </a:t>
            </a:r>
            <a:r>
              <a:rPr lang="en-US" sz="2400" i="1" dirty="0"/>
              <a:t>wicked are estranged </a:t>
            </a:r>
            <a:r>
              <a:rPr lang="en-US" sz="2400" i="1" u="sng" dirty="0"/>
              <a:t>from the womb</a:t>
            </a:r>
            <a:r>
              <a:rPr lang="en-US" sz="2400" b="0" i="1" dirty="0"/>
              <a:t>; They go astray </a:t>
            </a:r>
            <a:r>
              <a:rPr lang="en-US" sz="2400" i="1" dirty="0"/>
              <a:t>as soon as they are born, speaking lies</a:t>
            </a:r>
            <a:r>
              <a:rPr lang="en-US" sz="2400" b="0" i="1" dirty="0"/>
              <a:t>”</a:t>
            </a:r>
            <a:r>
              <a:rPr lang="en-US" sz="2400" b="0" dirty="0"/>
              <a:t> (</a:t>
            </a:r>
            <a:r>
              <a:rPr lang="en-US" sz="2400" dirty="0">
                <a:solidFill>
                  <a:schemeClr val="tx2"/>
                </a:solidFill>
              </a:rPr>
              <a:t>Psalm 58:3</a:t>
            </a:r>
            <a:r>
              <a:rPr lang="en-US" sz="2400" b="0" dirty="0"/>
              <a:t>).  Are the wicked born able to talk, much less speaking lies?  What kind of figure is this?  What does this verse </a:t>
            </a:r>
            <a:r>
              <a:rPr lang="en-US" sz="2400" i="1" dirty="0"/>
              <a:t>prove</a:t>
            </a:r>
            <a:r>
              <a:rPr lang="en-US" sz="2400" b="0" dirty="0"/>
              <a:t> about man’s sinfulness from birth</a:t>
            </a:r>
            <a:r>
              <a:rPr lang="en-US" sz="2400" b="0" dirty="0" smtClean="0"/>
              <a:t>?</a:t>
            </a:r>
          </a:p>
          <a:p>
            <a:pPr marL="460375" indent="-460375">
              <a:buFont typeface="Arial" pitchFamily="34" charset="0"/>
              <a:buChar char="•"/>
            </a:pPr>
            <a:r>
              <a:rPr lang="en-US" sz="2400" dirty="0" smtClean="0"/>
              <a:t>Hyperbole!</a:t>
            </a:r>
          </a:p>
          <a:p>
            <a:pPr marL="460375" indent="-460375">
              <a:buFont typeface="Arial" pitchFamily="34" charset="0"/>
              <a:buChar char="•"/>
            </a:pPr>
            <a:r>
              <a:rPr lang="en-US" sz="2400" b="0" dirty="0" smtClean="0"/>
              <a:t>Man is no more born guilty of sin than he is born speaking.</a:t>
            </a:r>
          </a:p>
          <a:p>
            <a:pPr marL="460375" indent="-460375">
              <a:buFont typeface="Arial" pitchFamily="34" charset="0"/>
              <a:buChar char="•"/>
            </a:pPr>
            <a:r>
              <a:rPr lang="en-US" sz="2400" b="0" dirty="0" smtClean="0"/>
              <a:t>But, man does become wicked </a:t>
            </a:r>
            <a:r>
              <a:rPr lang="en-US" sz="2400" i="1" dirty="0" smtClean="0"/>
              <a:t>quickly</a:t>
            </a:r>
            <a:r>
              <a:rPr lang="en-US" sz="2400" b="0" dirty="0" smtClean="0"/>
              <a:t>!</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Tree>
    <p:extLst>
      <p:ext uri="{BB962C8B-B14F-4D97-AF65-F5344CB8AC3E}">
        <p14:creationId xmlns:p14="http://schemas.microsoft.com/office/powerpoint/2010/main" val="116388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i="1" dirty="0" smtClean="0"/>
              <a:t>“The Trees Said to the Bramble”</a:t>
            </a:r>
            <a:endParaRPr lang="en-US" sz="3000" i="1" dirty="0"/>
          </a:p>
        </p:txBody>
      </p:sp>
      <p:sp>
        <p:nvSpPr>
          <p:cNvPr id="3" name="Content Placeholder 2"/>
          <p:cNvSpPr>
            <a:spLocks noGrp="1"/>
          </p:cNvSpPr>
          <p:nvPr>
            <p:ph idx="1"/>
          </p:nvPr>
        </p:nvSpPr>
        <p:spPr/>
        <p:txBody>
          <a:bodyPr>
            <a:noAutofit/>
          </a:bodyPr>
          <a:lstStyle/>
          <a:p>
            <a:pPr marL="457200" indent="-457200">
              <a:buFont typeface="+mj-lt"/>
              <a:buAutoNum type="arabicPeriod" startAt="25"/>
            </a:pPr>
            <a:r>
              <a:rPr lang="en-US" sz="2400" b="0" i="1" dirty="0" smtClean="0"/>
              <a:t>“</a:t>
            </a:r>
            <a:r>
              <a:rPr lang="en-US" sz="2400" b="0" i="1" dirty="0"/>
              <a:t>Then all the trees said to the bramble, ‘You come and reign over us!’”</a:t>
            </a:r>
            <a:r>
              <a:rPr lang="en-US" sz="2400" b="0" dirty="0"/>
              <a:t> is an example of what kind of figure?  What lesson does </a:t>
            </a:r>
            <a:r>
              <a:rPr lang="en-US" sz="2400" dirty="0">
                <a:solidFill>
                  <a:schemeClr val="tx2"/>
                </a:solidFill>
              </a:rPr>
              <a:t>Judges 9:6-20 </a:t>
            </a:r>
            <a:r>
              <a:rPr lang="en-US" sz="2400" b="0" dirty="0"/>
              <a:t>teach</a:t>
            </a:r>
            <a:r>
              <a:rPr lang="en-US" sz="2400" b="0" dirty="0" smtClean="0"/>
              <a:t>?</a:t>
            </a:r>
          </a:p>
          <a:p>
            <a:pPr marL="457200" indent="-457200">
              <a:buFont typeface="Arial" pitchFamily="34" charset="0"/>
              <a:buChar char="•"/>
            </a:pPr>
            <a:r>
              <a:rPr lang="en-US" sz="2400" dirty="0" smtClean="0"/>
              <a:t>Fable!</a:t>
            </a:r>
          </a:p>
          <a:p>
            <a:pPr marL="460375" indent="-460375">
              <a:buFont typeface="Arial" pitchFamily="34" charset="0"/>
              <a:buChar char="•"/>
            </a:pPr>
            <a:r>
              <a:rPr lang="en-US" sz="2400" b="0" dirty="0" smtClean="0"/>
              <a:t>All of the nobler plants were too busy to rule as king.</a:t>
            </a:r>
          </a:p>
          <a:p>
            <a:pPr marL="460375" indent="-460375">
              <a:buFont typeface="Arial" pitchFamily="34" charset="0"/>
              <a:buChar char="•"/>
            </a:pPr>
            <a:r>
              <a:rPr lang="en-US" sz="2400" b="0" dirty="0" smtClean="0"/>
              <a:t>The “bramble” was willing and did so cruelly.</a:t>
            </a:r>
          </a:p>
          <a:p>
            <a:pPr marL="460375" indent="-460375">
              <a:buFont typeface="Arial" pitchFamily="34" charset="0"/>
              <a:buChar char="•"/>
            </a:pPr>
            <a:r>
              <a:rPr lang="en-US" sz="2400" dirty="0" smtClean="0"/>
              <a:t>Lesson:</a:t>
            </a:r>
            <a:r>
              <a:rPr lang="en-US" sz="2400" b="0" dirty="0" smtClean="0"/>
              <a:t>  Those most unfit to rule are often asked and do so rule.</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Tree>
    <p:extLst>
      <p:ext uri="{BB962C8B-B14F-4D97-AF65-F5344CB8AC3E}">
        <p14:creationId xmlns:p14="http://schemas.microsoft.com/office/powerpoint/2010/main" val="346527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 Figurative Language?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6"/>
            </a:pPr>
            <a:r>
              <a:rPr lang="en-US" sz="2300" b="0" i="1" dirty="0" smtClean="0"/>
              <a:t>“</a:t>
            </a:r>
            <a:r>
              <a:rPr lang="en-US" sz="2300" b="0" i="1" dirty="0"/>
              <a:t>How can I give you up, Ephraim? How can I hand you over, Israel? How can I make you like </a:t>
            </a:r>
            <a:r>
              <a:rPr lang="en-US" sz="2300" b="0" i="1" dirty="0" err="1"/>
              <a:t>Admah</a:t>
            </a:r>
            <a:r>
              <a:rPr lang="en-US" sz="2300" b="0" i="1" dirty="0"/>
              <a:t>? How can I set you like </a:t>
            </a:r>
            <a:r>
              <a:rPr lang="en-US" sz="2300" b="0" i="1" dirty="0" err="1"/>
              <a:t>Zeboiim</a:t>
            </a:r>
            <a:r>
              <a:rPr lang="en-US" sz="2300" b="0" i="1" dirty="0"/>
              <a:t>? </a:t>
            </a:r>
            <a:r>
              <a:rPr lang="en-US" sz="2300" i="1" dirty="0"/>
              <a:t>My </a:t>
            </a:r>
            <a:r>
              <a:rPr lang="en-US" sz="2300" i="1" u="sng" dirty="0"/>
              <a:t>heart churns</a:t>
            </a:r>
            <a:r>
              <a:rPr lang="en-US" sz="2300" i="1" dirty="0"/>
              <a:t> within Me; My </a:t>
            </a:r>
            <a:r>
              <a:rPr lang="en-US" sz="2300" i="1" u="sng" dirty="0"/>
              <a:t>sympathy</a:t>
            </a:r>
            <a:r>
              <a:rPr lang="en-US" sz="2300" i="1" dirty="0"/>
              <a:t> is stirred</a:t>
            </a:r>
            <a:r>
              <a:rPr lang="en-US" sz="2300" b="0" i="1" dirty="0"/>
              <a:t>” </a:t>
            </a:r>
            <a:r>
              <a:rPr lang="en-US" sz="2300" b="0" dirty="0"/>
              <a:t>(</a:t>
            </a:r>
            <a:r>
              <a:rPr lang="en-US" sz="2300" dirty="0">
                <a:solidFill>
                  <a:schemeClr val="tx2"/>
                </a:solidFill>
              </a:rPr>
              <a:t>Hosea 11:8-9</a:t>
            </a:r>
            <a:r>
              <a:rPr lang="en-US" sz="2300" b="0" dirty="0"/>
              <a:t>).  Some argue this is </a:t>
            </a:r>
            <a:r>
              <a:rPr lang="en-US" sz="2300" dirty="0"/>
              <a:t>anthropomorphism</a:t>
            </a:r>
            <a:r>
              <a:rPr lang="en-US" sz="2300" b="0" dirty="0"/>
              <a:t> for God, and that He has no real sympathy or pity for man, but rather He is personified like man in this text.  Is this a fair argument?  How do you know from the context</a:t>
            </a:r>
            <a:r>
              <a:rPr lang="en-US" sz="2300" b="0" dirty="0" smtClean="0"/>
              <a:t>?</a:t>
            </a:r>
          </a:p>
          <a:p>
            <a:pPr>
              <a:spcBef>
                <a:spcPts val="300"/>
              </a:spcBef>
              <a:spcAft>
                <a:spcPts val="300"/>
              </a:spcAft>
            </a:pPr>
            <a:r>
              <a:rPr lang="en-US" sz="2300" b="0" i="1" dirty="0" smtClean="0"/>
              <a:t>“I </a:t>
            </a:r>
            <a:r>
              <a:rPr lang="en-US" sz="2300" b="0" i="1" dirty="0"/>
              <a:t>will not execute the fierceness of My anger; I will not again destroy Ephraim. For </a:t>
            </a:r>
            <a:r>
              <a:rPr lang="en-US" sz="2300" i="1" dirty="0"/>
              <a:t>I am God, and </a:t>
            </a:r>
            <a:r>
              <a:rPr lang="en-US" sz="2300" i="1" u="sng" dirty="0"/>
              <a:t>not</a:t>
            </a:r>
            <a:r>
              <a:rPr lang="en-US" sz="2300" i="1" dirty="0"/>
              <a:t> man</a:t>
            </a:r>
            <a:r>
              <a:rPr lang="en-US" sz="2300" b="0" i="1" dirty="0"/>
              <a:t>, The Holy One in your midst; And I will not come with </a:t>
            </a:r>
            <a:r>
              <a:rPr lang="en-US" sz="2300" b="0" i="1" dirty="0" smtClean="0"/>
              <a:t>terror” </a:t>
            </a:r>
            <a:r>
              <a:rPr lang="en-US" sz="2300" b="0" dirty="0"/>
              <a:t>(</a:t>
            </a:r>
            <a:r>
              <a:rPr lang="en-US" sz="2300" dirty="0">
                <a:solidFill>
                  <a:schemeClr val="tx2"/>
                </a:solidFill>
              </a:rPr>
              <a:t>Hosea </a:t>
            </a:r>
            <a:r>
              <a:rPr lang="en-US" sz="2300" dirty="0" smtClean="0">
                <a:solidFill>
                  <a:schemeClr val="tx2"/>
                </a:solidFill>
              </a:rPr>
              <a:t>11:9</a:t>
            </a:r>
            <a:r>
              <a:rPr lang="en-US" sz="2300" b="0" dirty="0" smtClean="0"/>
              <a:t>).  …. The context’s point is to </a:t>
            </a:r>
            <a:r>
              <a:rPr lang="en-US" sz="2300" i="1" dirty="0" smtClean="0"/>
              <a:t>contrast</a:t>
            </a:r>
            <a:r>
              <a:rPr lang="en-US" sz="2300" b="0" dirty="0" smtClean="0"/>
              <a:t> God against man!</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extLst>
      <p:ext uri="{BB962C8B-B14F-4D97-AF65-F5344CB8AC3E}">
        <p14:creationId xmlns:p14="http://schemas.microsoft.com/office/powerpoint/2010/main" val="69196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Use some common sense:</a:t>
            </a:r>
          </a:p>
          <a:p>
            <a:pPr marL="800100" lvl="1" indent="-342900"/>
            <a:r>
              <a:rPr lang="en-US" sz="2400" b="0" dirty="0" smtClean="0"/>
              <a:t>Put everything together</a:t>
            </a:r>
          </a:p>
          <a:p>
            <a:pPr marL="800100" lvl="1" indent="-342900"/>
            <a:r>
              <a:rPr lang="en-US" sz="2400" b="0" dirty="0" smtClean="0"/>
              <a:t>Observe context.</a:t>
            </a:r>
          </a:p>
          <a:p>
            <a:pPr marL="800100" lvl="1" indent="-342900"/>
            <a:r>
              <a:rPr lang="en-US" sz="2400" b="0" dirty="0" smtClean="0"/>
              <a:t>Consider parallel passages.</a:t>
            </a:r>
          </a:p>
          <a:p>
            <a:pPr marL="800100" lvl="1" indent="-342900"/>
            <a:r>
              <a:rPr lang="en-US" sz="2400" b="0" dirty="0" smtClean="0"/>
              <a:t>Beware unnecessary speculation &amp; mystical.</a:t>
            </a:r>
          </a:p>
          <a:p>
            <a:pPr marL="342900" indent="-342900">
              <a:buFont typeface="Arial" pitchFamily="34" charset="0"/>
              <a:buChar char="•"/>
            </a:pPr>
            <a:r>
              <a:rPr lang="en-US" sz="2400" b="0" dirty="0" smtClean="0"/>
              <a:t>God expects us to use our brains.</a:t>
            </a:r>
          </a:p>
          <a:p>
            <a:pPr marL="342900" indent="-342900">
              <a:buFont typeface="Arial" pitchFamily="34" charset="0"/>
              <a:buChar char="•"/>
            </a:pPr>
            <a:r>
              <a:rPr lang="en-US" sz="2400" b="0" dirty="0" smtClean="0"/>
              <a:t>Let the Bible show you how to interpret itself, like any book.</a:t>
            </a:r>
          </a:p>
          <a:p>
            <a:pPr marL="800100" lvl="1" indent="-342900"/>
            <a:r>
              <a:rPr lang="en-US" sz="2400" dirty="0" smtClean="0"/>
              <a:t>Try a simple, literal interpretation unless it doesn’t fit.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dirty="0"/>
          </a:p>
        </p:txBody>
      </p:sp>
    </p:spTree>
    <p:extLst>
      <p:ext uri="{BB962C8B-B14F-4D97-AF65-F5344CB8AC3E}">
        <p14:creationId xmlns:p14="http://schemas.microsoft.com/office/powerpoint/2010/main" val="91467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What Are They?</a:t>
            </a:r>
            <a:endParaRPr lang="en-US" sz="6000" i="1" u="sng" dirty="0"/>
          </a:p>
        </p:txBody>
      </p:sp>
      <p:sp>
        <p:nvSpPr>
          <p:cNvPr id="3" name="Text Placeholder 2"/>
          <p:cNvSpPr>
            <a:spLocks noGrp="1"/>
          </p:cNvSpPr>
          <p:nvPr>
            <p:ph type="body" idx="1"/>
          </p:nvPr>
        </p:nvSpPr>
        <p:spPr/>
        <p:txBody>
          <a:bodyPr>
            <a:normAutofit/>
          </a:bodyPr>
          <a:lstStyle/>
          <a:p>
            <a:r>
              <a:rPr lang="en-US" sz="3600" dirty="0" smtClean="0"/>
              <a:t>Logical Fallacies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88</a:t>
            </a:fld>
            <a:endParaRPr lang="en-US"/>
          </a:p>
        </p:txBody>
      </p:sp>
    </p:spTree>
    <p:extLst>
      <p:ext uri="{BB962C8B-B14F-4D97-AF65-F5344CB8AC3E}">
        <p14:creationId xmlns:p14="http://schemas.microsoft.com/office/powerpoint/2010/main" val="276344441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Logical Fallacies</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Erroneous thinking:  2 + 2 = </a:t>
            </a:r>
            <a:r>
              <a:rPr lang="en-US" sz="2400" i="1" dirty="0" smtClean="0">
                <a:solidFill>
                  <a:schemeClr val="tx2"/>
                </a:solidFill>
              </a:rPr>
              <a:t>5</a:t>
            </a:r>
            <a:r>
              <a:rPr lang="en-US" sz="2400" b="0" dirty="0" smtClean="0"/>
              <a:t> !!!!</a:t>
            </a:r>
          </a:p>
          <a:p>
            <a:pPr marL="342900" indent="-342900">
              <a:buFont typeface="Arial" pitchFamily="34" charset="0"/>
              <a:buChar char="•"/>
            </a:pPr>
            <a:r>
              <a:rPr lang="en-US" sz="2400" i="1" dirty="0" smtClean="0"/>
              <a:t>Formal</a:t>
            </a:r>
            <a:r>
              <a:rPr lang="en-US" sz="2400" b="0" dirty="0" smtClean="0"/>
              <a:t> versus </a:t>
            </a:r>
            <a:r>
              <a:rPr lang="en-US" sz="2400" i="1" dirty="0" smtClean="0"/>
              <a:t>Informal</a:t>
            </a:r>
            <a:r>
              <a:rPr lang="en-US" sz="2400" b="0" dirty="0" smtClean="0"/>
              <a:t> Logical Fallacy</a:t>
            </a:r>
          </a:p>
          <a:p>
            <a:pPr marL="342900" indent="-342900">
              <a:buFont typeface="Arial" pitchFamily="34" charset="0"/>
              <a:buChar char="•"/>
            </a:pPr>
            <a:r>
              <a:rPr lang="en-US" sz="2400" b="0" dirty="0" smtClean="0"/>
              <a:t>Informal Fallacy Families:</a:t>
            </a:r>
          </a:p>
          <a:p>
            <a:pPr marL="800100" lvl="1" indent="-342900"/>
            <a:r>
              <a:rPr lang="en-US" sz="2400" dirty="0" smtClean="0"/>
              <a:t>Relevance</a:t>
            </a:r>
          </a:p>
          <a:p>
            <a:pPr marL="800100" lvl="1" indent="-342900"/>
            <a:r>
              <a:rPr lang="en-US" sz="2400" b="0" dirty="0" smtClean="0"/>
              <a:t>Presumption</a:t>
            </a:r>
          </a:p>
          <a:p>
            <a:pPr marL="800100" lvl="1" indent="-342900"/>
            <a:r>
              <a:rPr lang="en-US" sz="2400" dirty="0" smtClean="0"/>
              <a:t>Ambiguity</a:t>
            </a:r>
            <a:endParaRPr lang="en-US" sz="2400" b="0" dirty="0" smtClean="0"/>
          </a:p>
          <a:p>
            <a:pPr marL="342900" indent="-342900">
              <a:buFont typeface="Arial" pitchFamily="34" charset="0"/>
              <a:buChar char="•"/>
            </a:pPr>
            <a:r>
              <a:rPr lang="en-US" sz="2400" b="0" dirty="0" smtClean="0"/>
              <a:t>Much more information, including verses, than have time to cover in class … Need handouts for questions …</a:t>
            </a:r>
          </a:p>
          <a:p>
            <a:pPr marL="342900" indent="-3429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dirty="0"/>
          </a:p>
        </p:txBody>
      </p:sp>
    </p:spTree>
    <p:extLst>
      <p:ext uri="{BB962C8B-B14F-4D97-AF65-F5344CB8AC3E}">
        <p14:creationId xmlns:p14="http://schemas.microsoft.com/office/powerpoint/2010/main" val="295416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Synopsis – Sections</a:t>
            </a:r>
            <a:endParaRPr lang="en-US" dirty="0"/>
          </a:p>
        </p:txBody>
      </p:sp>
      <p:sp>
        <p:nvSpPr>
          <p:cNvPr id="3" name="Content Placeholder 2"/>
          <p:cNvSpPr>
            <a:spLocks noGrp="1"/>
          </p:cNvSpPr>
          <p:nvPr>
            <p:ph idx="1"/>
          </p:nvPr>
        </p:nvSpPr>
        <p:spPr/>
        <p:txBody>
          <a:bodyPr>
            <a:noAutofit/>
          </a:bodyPr>
          <a:lstStyle/>
          <a:p>
            <a:pPr marL="457200" indent="-457200">
              <a:spcAft>
                <a:spcPts val="0"/>
              </a:spcAft>
              <a:buFont typeface="+mj-lt"/>
              <a:buAutoNum type="arabicPeriod"/>
            </a:pPr>
            <a:r>
              <a:rPr lang="en-US" sz="2400" b="0" dirty="0" smtClean="0"/>
              <a:t>Introduction to Careful Bible Study </a:t>
            </a:r>
            <a:r>
              <a:rPr lang="en-US" sz="2400" b="0" dirty="0" smtClean="0"/>
              <a:t>(~4)</a:t>
            </a:r>
            <a:endParaRPr lang="en-US" sz="2400" b="0" dirty="0" smtClean="0"/>
          </a:p>
          <a:p>
            <a:pPr marL="457200" indent="-457200">
              <a:spcAft>
                <a:spcPts val="0"/>
              </a:spcAft>
              <a:buFont typeface="+mj-lt"/>
              <a:buAutoNum type="arabicPeriod"/>
            </a:pPr>
            <a:r>
              <a:rPr lang="en-US" sz="2400" b="0" dirty="0" smtClean="0"/>
              <a:t>Catholicism (~2)</a:t>
            </a:r>
          </a:p>
          <a:p>
            <a:pPr marL="457200" indent="-457200">
              <a:spcAft>
                <a:spcPts val="0"/>
              </a:spcAft>
              <a:buFont typeface="+mj-lt"/>
              <a:buAutoNum type="arabicPeriod"/>
            </a:pPr>
            <a:r>
              <a:rPr lang="en-US" sz="2400" b="0" dirty="0" smtClean="0"/>
              <a:t>Calvinism </a:t>
            </a:r>
            <a:r>
              <a:rPr lang="en-US" sz="2400" b="0" dirty="0" smtClean="0"/>
              <a:t>(~5)</a:t>
            </a:r>
            <a:endParaRPr lang="en-US" sz="2400" b="0" dirty="0" smtClean="0"/>
          </a:p>
          <a:p>
            <a:pPr marL="457200" indent="-457200">
              <a:spcAft>
                <a:spcPts val="0"/>
              </a:spcAft>
              <a:buFont typeface="+mj-lt"/>
              <a:buAutoNum type="arabicPeriod"/>
            </a:pPr>
            <a:r>
              <a:rPr lang="en-US" sz="2400" b="0" dirty="0" smtClean="0"/>
              <a:t>Common Denominational Errors </a:t>
            </a:r>
            <a:r>
              <a:rPr lang="en-US" sz="2400" b="0" dirty="0" smtClean="0"/>
              <a:t>(~3)</a:t>
            </a:r>
            <a:endParaRPr lang="en-US" sz="2400" b="0" dirty="0" smtClean="0"/>
          </a:p>
          <a:p>
            <a:pPr marL="457200" indent="-457200">
              <a:spcAft>
                <a:spcPts val="0"/>
              </a:spcAft>
              <a:buFont typeface="+mj-lt"/>
              <a:buAutoNum type="arabicPeriod"/>
            </a:pPr>
            <a:r>
              <a:rPr lang="en-US" sz="2400" b="0" dirty="0" smtClean="0"/>
              <a:t>Charismatic Errors (~3)</a:t>
            </a:r>
          </a:p>
          <a:p>
            <a:pPr marL="457200" indent="-457200">
              <a:spcAft>
                <a:spcPts val="0"/>
              </a:spcAft>
              <a:buFont typeface="+mj-lt"/>
              <a:buAutoNum type="arabicPeriod"/>
            </a:pPr>
            <a:r>
              <a:rPr lang="en-US" sz="2400" b="0" dirty="0" smtClean="0"/>
              <a:t>Introduction to Answering Cult Errors (~1)</a:t>
            </a:r>
          </a:p>
          <a:p>
            <a:pPr marL="457200" indent="-457200">
              <a:spcAft>
                <a:spcPts val="0"/>
              </a:spcAft>
              <a:buFont typeface="+mj-lt"/>
              <a:buAutoNum type="arabicPeriod"/>
            </a:pPr>
            <a:r>
              <a:rPr lang="en-US" sz="2400" b="0" dirty="0" smtClean="0"/>
              <a:t>Seventy Day Adventist (~1)</a:t>
            </a:r>
          </a:p>
          <a:p>
            <a:pPr marL="457200" indent="-457200">
              <a:spcAft>
                <a:spcPts val="0"/>
              </a:spcAft>
              <a:buFont typeface="+mj-lt"/>
              <a:buAutoNum type="arabicPeriod"/>
            </a:pPr>
            <a:r>
              <a:rPr lang="en-US" sz="2400" b="0" dirty="0" smtClean="0"/>
              <a:t>Mormonism (~3)</a:t>
            </a:r>
          </a:p>
          <a:p>
            <a:pPr marL="457200" indent="-457200">
              <a:spcAft>
                <a:spcPts val="0"/>
              </a:spcAft>
              <a:buFont typeface="+mj-lt"/>
              <a:buAutoNum type="arabicPeriod"/>
            </a:pPr>
            <a:r>
              <a:rPr lang="en-US" sz="2400" b="0" dirty="0" smtClean="0"/>
              <a:t>Jehovah’s Witnesses (~3)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8460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Demonstrated In the Bible</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i="1" dirty="0" smtClean="0"/>
              <a:t>Hasty Generalization </a:t>
            </a:r>
            <a:r>
              <a:rPr lang="en-US" sz="2400" b="0" dirty="0" smtClean="0"/>
              <a:t>– </a:t>
            </a:r>
            <a:r>
              <a:rPr lang="en-US" sz="2400" dirty="0" smtClean="0">
                <a:solidFill>
                  <a:schemeClr val="tx2"/>
                </a:solidFill>
              </a:rPr>
              <a:t>John 18:37-38; Malachi 1:2, 6</a:t>
            </a:r>
          </a:p>
          <a:p>
            <a:pPr marL="342900" indent="-342900">
              <a:buFont typeface="Arial" pitchFamily="34" charset="0"/>
              <a:buChar char="•"/>
            </a:pPr>
            <a:r>
              <a:rPr lang="en-US" sz="2400" b="0" i="1" dirty="0" smtClean="0"/>
              <a:t>False Cause </a:t>
            </a:r>
            <a:r>
              <a:rPr lang="en-US" sz="2400" b="0" dirty="0" smtClean="0"/>
              <a:t>– </a:t>
            </a:r>
            <a:r>
              <a:rPr lang="en-US" sz="2400" dirty="0" smtClean="0">
                <a:solidFill>
                  <a:schemeClr val="tx2"/>
                </a:solidFill>
              </a:rPr>
              <a:t>Jeremiah 44:17-23; Isaiah 36:7</a:t>
            </a:r>
          </a:p>
          <a:p>
            <a:pPr marL="342900" indent="-342900">
              <a:buFont typeface="Arial" pitchFamily="34" charset="0"/>
              <a:buChar char="•"/>
            </a:pPr>
            <a:r>
              <a:rPr lang="en-US" sz="2400" b="0" i="1" dirty="0" smtClean="0"/>
              <a:t>Slippery Slope </a:t>
            </a:r>
            <a:r>
              <a:rPr lang="en-US" sz="2400" b="0" dirty="0" smtClean="0"/>
              <a:t>– baptism -&gt; salvation by works</a:t>
            </a:r>
            <a:endParaRPr lang="en-US" sz="2400" b="0" dirty="0"/>
          </a:p>
          <a:p>
            <a:pPr marL="342900" indent="-342900">
              <a:buFont typeface="Arial" pitchFamily="34" charset="0"/>
              <a:buChar char="•"/>
            </a:pPr>
            <a:r>
              <a:rPr lang="en-US" sz="2400" b="0" i="1" dirty="0" smtClean="0"/>
              <a:t>Weak Analogy </a:t>
            </a:r>
            <a:r>
              <a:rPr lang="en-US" sz="2400" b="0" dirty="0" smtClean="0"/>
              <a:t>– </a:t>
            </a:r>
            <a:r>
              <a:rPr lang="en-US" sz="2400" dirty="0" smtClean="0">
                <a:solidFill>
                  <a:schemeClr val="tx2"/>
                </a:solidFill>
              </a:rPr>
              <a:t>Ezekiel 18:1-4</a:t>
            </a:r>
            <a:endParaRPr lang="en-US" sz="2400" dirty="0">
              <a:solidFill>
                <a:schemeClr val="tx2"/>
              </a:solidFill>
            </a:endParaRPr>
          </a:p>
          <a:p>
            <a:pPr marL="342900" indent="-342900">
              <a:buFont typeface="Arial" pitchFamily="34" charset="0"/>
              <a:buChar char="•"/>
            </a:pPr>
            <a:r>
              <a:rPr lang="en-US" sz="2400" b="0" i="1" dirty="0" smtClean="0"/>
              <a:t>Appeal to Authority </a:t>
            </a:r>
            <a:r>
              <a:rPr lang="en-US" sz="2400" b="0" dirty="0" smtClean="0"/>
              <a:t>– </a:t>
            </a:r>
            <a:r>
              <a:rPr lang="en-US" sz="2400" dirty="0" smtClean="0">
                <a:solidFill>
                  <a:schemeClr val="tx2"/>
                </a:solidFill>
              </a:rPr>
              <a:t>Matthew 15:1-9; John 7:47-48</a:t>
            </a:r>
            <a:endParaRPr lang="en-US" sz="2400" dirty="0">
              <a:solidFill>
                <a:schemeClr val="tx2"/>
              </a:solidFill>
            </a:endParaRPr>
          </a:p>
          <a:p>
            <a:pPr marL="342900" indent="-342900">
              <a:buFont typeface="Arial" pitchFamily="34" charset="0"/>
              <a:buChar char="•"/>
            </a:pPr>
            <a:r>
              <a:rPr lang="en-US" sz="2400" b="0" i="1" dirty="0" smtClean="0"/>
              <a:t>Ad </a:t>
            </a:r>
            <a:r>
              <a:rPr lang="en-US" sz="2400" b="0" i="1" dirty="0" err="1" smtClean="0"/>
              <a:t>populum</a:t>
            </a:r>
            <a:r>
              <a:rPr lang="en-US" sz="2400" b="0" dirty="0" smtClean="0"/>
              <a:t> – “Most doubt hell exists.”</a:t>
            </a:r>
            <a:endParaRPr lang="en-US" sz="2400" b="0" dirty="0"/>
          </a:p>
          <a:p>
            <a:pPr marL="342900" indent="-342900">
              <a:buFont typeface="Arial" pitchFamily="34" charset="0"/>
              <a:buChar char="•"/>
            </a:pPr>
            <a:r>
              <a:rPr lang="en-US" sz="2400" b="0" i="1" dirty="0" smtClean="0"/>
              <a:t>Ad hominem </a:t>
            </a:r>
            <a:r>
              <a:rPr lang="en-US" sz="2400" b="0" dirty="0" smtClean="0"/>
              <a:t>– </a:t>
            </a:r>
            <a:r>
              <a:rPr lang="en-US" sz="2400" dirty="0" smtClean="0">
                <a:solidFill>
                  <a:schemeClr val="tx2"/>
                </a:solidFill>
              </a:rPr>
              <a:t>Luke 7:33-34</a:t>
            </a:r>
            <a:endParaRPr lang="en-US" sz="2400" dirty="0">
              <a:solidFill>
                <a:schemeClr val="tx2"/>
              </a:solidFill>
            </a:endParaRPr>
          </a:p>
          <a:p>
            <a:pPr marL="342900" indent="-342900">
              <a:buFont typeface="Arial" pitchFamily="34" charset="0"/>
              <a:buChar char="•"/>
            </a:pPr>
            <a:r>
              <a:rPr lang="en-US" sz="2400" b="0" i="1" dirty="0" smtClean="0"/>
              <a:t>Appeal to Emotion </a:t>
            </a:r>
            <a:r>
              <a:rPr lang="en-US" sz="2400" b="0" dirty="0" smtClean="0"/>
              <a:t>– </a:t>
            </a:r>
            <a:r>
              <a:rPr lang="en-US" sz="2400" dirty="0" smtClean="0">
                <a:solidFill>
                  <a:schemeClr val="tx2"/>
                </a:solidFill>
              </a:rPr>
              <a:t>John 19:12-13</a:t>
            </a:r>
            <a:endParaRPr lang="en-US" sz="2400" dirty="0">
              <a:solidFill>
                <a:schemeClr val="tx2"/>
              </a:solidFill>
            </a:endParaRPr>
          </a:p>
          <a:p>
            <a:pPr marL="342900" indent="-342900">
              <a:buFont typeface="Arial" pitchFamily="34" charset="0"/>
              <a:buChar char="•"/>
            </a:pPr>
            <a:r>
              <a:rPr lang="en-US" sz="2400" b="0" dirty="0" smtClean="0"/>
              <a:t>Appeal to Ignorance – </a:t>
            </a:r>
            <a:r>
              <a:rPr lang="en-US" sz="2400" dirty="0" smtClean="0">
                <a:solidFill>
                  <a:schemeClr val="tx2"/>
                </a:solidFill>
              </a:rPr>
              <a:t>Matthew 22:23-33; Malachi 2:17</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dirty="0"/>
          </a:p>
        </p:txBody>
      </p:sp>
    </p:spTree>
    <p:extLst>
      <p:ext uri="{BB962C8B-B14F-4D97-AF65-F5344CB8AC3E}">
        <p14:creationId xmlns:p14="http://schemas.microsoft.com/office/powerpoint/2010/main" val="215842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Demonstrated In the Bible</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i="1" dirty="0" smtClean="0"/>
              <a:t>Straw Man </a:t>
            </a:r>
            <a:r>
              <a:rPr lang="en-US" sz="2400" b="0" dirty="0" smtClean="0"/>
              <a:t>– </a:t>
            </a:r>
            <a:r>
              <a:rPr lang="en-US" sz="2400" dirty="0" smtClean="0">
                <a:solidFill>
                  <a:schemeClr val="tx2"/>
                </a:solidFill>
              </a:rPr>
              <a:t>Ezekiel 33:10-11</a:t>
            </a:r>
          </a:p>
          <a:p>
            <a:pPr marL="342900" indent="-342900">
              <a:buFont typeface="Arial" pitchFamily="34" charset="0"/>
              <a:buChar char="•"/>
            </a:pPr>
            <a:r>
              <a:rPr lang="en-US" sz="2400" b="0" i="1" dirty="0" smtClean="0"/>
              <a:t>Red Herring </a:t>
            </a:r>
            <a:r>
              <a:rPr lang="en-US" sz="2400" b="0" dirty="0" smtClean="0"/>
              <a:t>– </a:t>
            </a:r>
            <a:r>
              <a:rPr lang="en-US" sz="2400" dirty="0" smtClean="0">
                <a:solidFill>
                  <a:schemeClr val="tx2"/>
                </a:solidFill>
              </a:rPr>
              <a:t>Genesis 3:4-5; Acts 23:6-10</a:t>
            </a:r>
          </a:p>
          <a:p>
            <a:pPr marL="342900" indent="-342900">
              <a:buFont typeface="Arial" pitchFamily="34" charset="0"/>
              <a:buChar char="•"/>
            </a:pPr>
            <a:r>
              <a:rPr lang="en-US" sz="2400" b="0" i="1" dirty="0" smtClean="0"/>
              <a:t>False Dichotomy </a:t>
            </a:r>
            <a:r>
              <a:rPr lang="en-US" sz="2400" b="0" dirty="0" smtClean="0"/>
              <a:t>– </a:t>
            </a:r>
            <a:r>
              <a:rPr lang="en-US" sz="2400" dirty="0" smtClean="0">
                <a:solidFill>
                  <a:schemeClr val="tx2"/>
                </a:solidFill>
              </a:rPr>
              <a:t>Matthew 22:15-22</a:t>
            </a:r>
          </a:p>
          <a:p>
            <a:pPr marL="342900" indent="-342900">
              <a:buFont typeface="Arial" pitchFamily="34" charset="0"/>
              <a:buChar char="•"/>
            </a:pPr>
            <a:r>
              <a:rPr lang="en-US" sz="2400" b="0" i="1" dirty="0" smtClean="0"/>
              <a:t>Circular Reasoning </a:t>
            </a:r>
            <a:r>
              <a:rPr lang="en-US" sz="2400" b="0" dirty="0" smtClean="0"/>
              <a:t>– “The Bible says it’s from God.”</a:t>
            </a:r>
          </a:p>
          <a:p>
            <a:pPr marL="342900" indent="-342900">
              <a:buFont typeface="Arial" pitchFamily="34" charset="0"/>
              <a:buChar char="•"/>
            </a:pPr>
            <a:r>
              <a:rPr lang="en-US" sz="2400" b="0" i="1" dirty="0" smtClean="0"/>
              <a:t>Equivocation</a:t>
            </a:r>
            <a:r>
              <a:rPr lang="en-US" sz="2400" b="0" dirty="0" smtClean="0"/>
              <a:t> – </a:t>
            </a:r>
            <a:r>
              <a:rPr lang="en-US" sz="2400" dirty="0" smtClean="0">
                <a:solidFill>
                  <a:schemeClr val="tx2"/>
                </a:solidFill>
              </a:rPr>
              <a:t>Genesis 3:4-5</a:t>
            </a:r>
            <a:r>
              <a:rPr lang="en-US" sz="2400" b="0" dirty="0" smtClean="0"/>
              <a:t> (*)</a:t>
            </a:r>
            <a:endParaRPr lang="en-US" sz="2400" b="0" dirty="0"/>
          </a:p>
          <a:p>
            <a:pPr marL="342900" indent="-342900">
              <a:buFont typeface="Arial" pitchFamily="34" charset="0"/>
              <a:buChar char="•"/>
            </a:pPr>
            <a:r>
              <a:rPr lang="en-US" sz="2400" b="0" i="1" dirty="0" smtClean="0"/>
              <a:t>Non sequitur</a:t>
            </a:r>
            <a:r>
              <a:rPr lang="en-US" sz="2400" b="0" dirty="0" smtClean="0"/>
              <a:t> </a:t>
            </a:r>
            <a:r>
              <a:rPr lang="en-US" sz="2400" b="0" dirty="0"/>
              <a:t>– </a:t>
            </a:r>
            <a:r>
              <a:rPr lang="en-US" sz="2400" dirty="0" smtClean="0">
                <a:solidFill>
                  <a:schemeClr val="tx2"/>
                </a:solidFill>
              </a:rPr>
              <a:t>Mark 2:5-12; John 10:30-38</a:t>
            </a:r>
            <a:endParaRPr lang="en-US" sz="2400" dirty="0">
              <a:solidFill>
                <a:schemeClr val="tx2"/>
              </a:solidFill>
            </a:endParaRPr>
          </a:p>
          <a:p>
            <a:pPr marL="342900" indent="-342900">
              <a:buFont typeface="Arial" pitchFamily="34" charset="0"/>
              <a:buChar char="•"/>
            </a:pPr>
            <a:r>
              <a:rPr lang="en-US" sz="2400" b="0" i="1" dirty="0" smtClean="0"/>
              <a:t>Scoffing</a:t>
            </a:r>
            <a:r>
              <a:rPr lang="en-US" sz="2400" b="0" dirty="0" smtClean="0"/>
              <a:t> </a:t>
            </a:r>
            <a:r>
              <a:rPr lang="en-US" sz="2400" b="0" dirty="0"/>
              <a:t>– </a:t>
            </a:r>
            <a:r>
              <a:rPr lang="en-US" sz="2400" dirty="0" smtClean="0">
                <a:solidFill>
                  <a:schemeClr val="tx2"/>
                </a:solidFill>
              </a:rPr>
              <a:t>John 7:46-49; II Peter 3:3-6; Proverbs 9:7-8; 15:12</a:t>
            </a:r>
            <a:endParaRPr lang="en-US" sz="2400" dirty="0">
              <a:solidFill>
                <a:schemeClr val="tx2"/>
              </a:solidFill>
            </a:endParaRPr>
          </a:p>
          <a:p>
            <a:pPr marL="342900" indent="-342900">
              <a:buFont typeface="Arial" pitchFamily="34" charset="0"/>
              <a:buChar char="•"/>
            </a:pPr>
            <a:r>
              <a:rPr lang="en-US" sz="2400" b="0" i="1" dirty="0" smtClean="0"/>
              <a:t>Poisoning the Well </a:t>
            </a:r>
            <a:r>
              <a:rPr lang="en-US" sz="2400" b="0" dirty="0" smtClean="0"/>
              <a:t>– </a:t>
            </a:r>
            <a:r>
              <a:rPr lang="en-US" sz="2400" dirty="0" smtClean="0">
                <a:solidFill>
                  <a:schemeClr val="tx2"/>
                </a:solidFill>
              </a:rPr>
              <a:t>John 1:45-46</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dirty="0"/>
          </a:p>
        </p:txBody>
      </p:sp>
    </p:spTree>
    <p:extLst>
      <p:ext uri="{BB962C8B-B14F-4D97-AF65-F5344CB8AC3E}">
        <p14:creationId xmlns:p14="http://schemas.microsoft.com/office/powerpoint/2010/main" val="47867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800" i="1" dirty="0" smtClean="0"/>
              <a:t>Barrier #5 – Identifying Logical Fallacies</a:t>
            </a:r>
            <a:endParaRPr lang="en-US" sz="5800" i="1" u="sng"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92</a:t>
            </a:fld>
            <a:endParaRPr lang="en-US"/>
          </a:p>
        </p:txBody>
      </p:sp>
    </p:spTree>
    <p:extLst>
      <p:ext uri="{BB962C8B-B14F-4D97-AF65-F5344CB8AC3E}">
        <p14:creationId xmlns:p14="http://schemas.microsoft.com/office/powerpoint/2010/main" val="352129217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Justifiable Fear or Paranoia?</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7"/>
            </a:pPr>
            <a:r>
              <a:rPr lang="en-US" sz="2300" b="0" dirty="0" smtClean="0"/>
              <a:t>“</a:t>
            </a:r>
            <a:r>
              <a:rPr lang="en-US" sz="2400" dirty="0" smtClean="0"/>
              <a:t>If</a:t>
            </a:r>
            <a:r>
              <a:rPr lang="en-US" sz="2400" b="0" dirty="0" smtClean="0"/>
              <a:t> </a:t>
            </a:r>
            <a:r>
              <a:rPr lang="en-US" sz="2400" b="0" dirty="0"/>
              <a:t>we permit ladies’ classes, they </a:t>
            </a:r>
            <a:r>
              <a:rPr lang="en-US" sz="2400" dirty="0"/>
              <a:t>may</a:t>
            </a:r>
            <a:r>
              <a:rPr lang="en-US" sz="2400" b="0" dirty="0"/>
              <a:t> want to have them at the building, and </a:t>
            </a:r>
            <a:r>
              <a:rPr lang="en-US" sz="2400" dirty="0"/>
              <a:t>if</a:t>
            </a:r>
            <a:r>
              <a:rPr lang="en-US" sz="2400" b="0" dirty="0"/>
              <a:t> they have them at the building, they </a:t>
            </a:r>
            <a:r>
              <a:rPr lang="en-US" sz="2400" dirty="0"/>
              <a:t>may</a:t>
            </a:r>
            <a:r>
              <a:rPr lang="en-US" sz="2400" b="0" dirty="0"/>
              <a:t> use the auditorium, and </a:t>
            </a:r>
            <a:r>
              <a:rPr lang="en-US" sz="2400" dirty="0"/>
              <a:t>if</a:t>
            </a:r>
            <a:r>
              <a:rPr lang="en-US" sz="2400" b="0" dirty="0"/>
              <a:t> they use the auditorium, they </a:t>
            </a:r>
            <a:r>
              <a:rPr lang="en-US" sz="2400" dirty="0"/>
              <a:t>may</a:t>
            </a:r>
            <a:r>
              <a:rPr lang="en-US" sz="2400" b="0" dirty="0"/>
              <a:t> use the pulpit, and </a:t>
            </a:r>
            <a:r>
              <a:rPr lang="en-US" sz="2400" dirty="0"/>
              <a:t>if</a:t>
            </a:r>
            <a:r>
              <a:rPr lang="en-US" sz="2400" b="0" dirty="0"/>
              <a:t> they use the pulpit, they </a:t>
            </a:r>
            <a:r>
              <a:rPr lang="en-US" sz="2400" dirty="0"/>
              <a:t>will want </a:t>
            </a:r>
            <a:r>
              <a:rPr lang="en-US" sz="2400" b="0" dirty="0"/>
              <a:t>to become preachers!  </a:t>
            </a:r>
            <a:r>
              <a:rPr lang="en-US" sz="2400" dirty="0"/>
              <a:t>Therefore</a:t>
            </a:r>
            <a:r>
              <a:rPr lang="en-US" sz="2400" b="0" dirty="0"/>
              <a:t>, we </a:t>
            </a:r>
            <a:r>
              <a:rPr lang="en-US" sz="2400" i="1" dirty="0"/>
              <a:t>should </a:t>
            </a:r>
            <a:r>
              <a:rPr lang="en-US" sz="2400" i="1" u="sng" dirty="0"/>
              <a:t>not</a:t>
            </a:r>
            <a:r>
              <a:rPr lang="en-US" sz="2400" i="1" dirty="0"/>
              <a:t> </a:t>
            </a:r>
            <a:r>
              <a:rPr lang="en-US" sz="2400" b="0" dirty="0"/>
              <a:t>have ladies’ classes</a:t>
            </a:r>
            <a:r>
              <a:rPr lang="en-US" sz="2400" b="0" dirty="0" smtClean="0"/>
              <a:t>.”</a:t>
            </a:r>
          </a:p>
          <a:p>
            <a:pPr>
              <a:spcBef>
                <a:spcPts val="300"/>
              </a:spcBef>
              <a:spcAft>
                <a:spcPts val="300"/>
              </a:spcAft>
            </a:pPr>
            <a:endParaRPr lang="en-US" sz="2400" b="0" dirty="0" smtClean="0"/>
          </a:p>
          <a:p>
            <a:pPr marL="457200" indent="-457200">
              <a:spcBef>
                <a:spcPts val="300"/>
              </a:spcBef>
              <a:spcAft>
                <a:spcPts val="300"/>
              </a:spcAft>
              <a:buFont typeface="Arial" pitchFamily="34" charset="0"/>
              <a:buChar char="•"/>
            </a:pPr>
            <a:r>
              <a:rPr lang="en-US" sz="2300" dirty="0" smtClean="0"/>
              <a:t>Slippery slope!</a:t>
            </a:r>
          </a:p>
          <a:p>
            <a:pPr marL="457200" indent="-457200">
              <a:spcBef>
                <a:spcPts val="300"/>
              </a:spcBef>
              <a:spcAft>
                <a:spcPts val="300"/>
              </a:spcAft>
              <a:buFont typeface="Arial" pitchFamily="34" charset="0"/>
              <a:buChar char="•"/>
            </a:pPr>
            <a:r>
              <a:rPr lang="en-US" sz="2300" b="0" dirty="0" smtClean="0"/>
              <a:t>Assumes the conclusion is not only likely, but also practically unavoidable, when it is both unlikely and easily avoidable.</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extLst>
      <p:ext uri="{BB962C8B-B14F-4D97-AF65-F5344CB8AC3E}">
        <p14:creationId xmlns:p14="http://schemas.microsoft.com/office/powerpoint/2010/main" val="300335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the Man</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8"/>
            </a:pPr>
            <a:r>
              <a:rPr lang="en-US" sz="2400" b="0" i="1" dirty="0"/>
              <a:t>“‘Is this not the carpenter, the Son of Mary, and brother of James, </a:t>
            </a:r>
            <a:r>
              <a:rPr lang="en-US" sz="2400" b="0" i="1" dirty="0" err="1"/>
              <a:t>Joses</a:t>
            </a:r>
            <a:r>
              <a:rPr lang="en-US" sz="2400" b="0" i="1" dirty="0"/>
              <a:t>, Judas, and Simon? And are not His sisters here with us?’ And </a:t>
            </a:r>
            <a:r>
              <a:rPr lang="en-US" sz="2400" i="1" dirty="0"/>
              <a:t>they were offended at Him</a:t>
            </a:r>
            <a:r>
              <a:rPr lang="en-US" sz="2400" b="0" i="1" dirty="0"/>
              <a:t>.”</a:t>
            </a:r>
            <a:r>
              <a:rPr lang="en-US" sz="2400" b="0" dirty="0"/>
              <a:t> (</a:t>
            </a:r>
            <a:r>
              <a:rPr lang="en-US" sz="2400" dirty="0">
                <a:solidFill>
                  <a:schemeClr val="tx2"/>
                </a:solidFill>
              </a:rPr>
              <a:t>Mark 6:3</a:t>
            </a:r>
            <a:r>
              <a:rPr lang="en-US" sz="2400" b="0" dirty="0"/>
              <a:t>)</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Ad Hominem</a:t>
            </a:r>
            <a:r>
              <a:rPr lang="en-US" sz="2300" b="0" dirty="0"/>
              <a:t> </a:t>
            </a:r>
            <a:r>
              <a:rPr lang="en-US" sz="2300" b="0" dirty="0" smtClean="0"/>
              <a:t>– Attacking the man, not his argument.</a:t>
            </a:r>
          </a:p>
          <a:p>
            <a:pPr marL="457200" indent="-457200">
              <a:spcBef>
                <a:spcPts val="300"/>
              </a:spcBef>
              <a:spcAft>
                <a:spcPts val="300"/>
              </a:spcAft>
              <a:buFont typeface="Arial" pitchFamily="34" charset="0"/>
              <a:buChar char="•"/>
            </a:pPr>
            <a:r>
              <a:rPr lang="en-US" sz="2300" b="0" dirty="0" smtClean="0"/>
              <a:t>Used in “reverse” too:  “I know this man.  He’s a </a:t>
            </a:r>
            <a:r>
              <a:rPr lang="en-US" sz="2300" i="1" dirty="0" smtClean="0"/>
              <a:t>good</a:t>
            </a:r>
            <a:r>
              <a:rPr lang="en-US" sz="2300" b="0" dirty="0" smtClean="0"/>
              <a:t> man.  I have known him all my life. ….” … Supporting the man, not his argument.</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extLst>
      <p:ext uri="{BB962C8B-B14F-4D97-AF65-F5344CB8AC3E}">
        <p14:creationId xmlns:p14="http://schemas.microsoft.com/office/powerpoint/2010/main" val="313968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Because Preachers Are Never Wrong …</a:t>
            </a:r>
            <a:endParaRPr lang="en-US" sz="26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9"/>
            </a:pPr>
            <a:r>
              <a:rPr lang="en-US" sz="2400" b="0" dirty="0"/>
              <a:t>“My preacher said that baptism was an outward sign of an inward grace, so I don't have to be baptized to be saved, because I am saved already!”</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Appeal to Authority </a:t>
            </a:r>
            <a:r>
              <a:rPr lang="en-US" sz="2300" b="0" dirty="0" smtClean="0"/>
              <a:t>– Who made any preacher an authority above Scripture?</a:t>
            </a:r>
          </a:p>
          <a:p>
            <a:pPr marL="457200" indent="-457200">
              <a:spcBef>
                <a:spcPts val="300"/>
              </a:spcBef>
              <a:spcAft>
                <a:spcPts val="300"/>
              </a:spcAft>
              <a:buFont typeface="Arial" pitchFamily="34" charset="0"/>
              <a:buChar char="•"/>
            </a:pPr>
            <a:r>
              <a:rPr lang="en-US" sz="2300" dirty="0" smtClean="0"/>
              <a:t>Appeal to </a:t>
            </a:r>
            <a:r>
              <a:rPr lang="en-US" sz="2300" i="1" u="sng" dirty="0" smtClean="0"/>
              <a:t>Unaccepted</a:t>
            </a:r>
            <a:r>
              <a:rPr lang="en-US" sz="2300" dirty="0" smtClean="0"/>
              <a:t> Authority </a:t>
            </a:r>
            <a:r>
              <a:rPr lang="en-US" sz="2300" b="0" dirty="0" smtClean="0"/>
              <a:t>– We all look to various “authorities” or “experts”.  The key is to dig deep enough to find authorities that are upheld by both “sides”.</a:t>
            </a:r>
          </a:p>
          <a:p>
            <a:pPr marL="457200" indent="-457200">
              <a:spcBef>
                <a:spcPts val="300"/>
              </a:spcBef>
              <a:spcAft>
                <a:spcPts val="300"/>
              </a:spcAft>
              <a:buFont typeface="Arial" pitchFamily="34" charset="0"/>
              <a:buChar char="•"/>
            </a:pPr>
            <a:r>
              <a:rPr lang="en-US" sz="2300" b="0" dirty="0" smtClean="0"/>
              <a:t>May turn into a discussion over witness credibility or authority’s qualification…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extLst>
      <p:ext uri="{BB962C8B-B14F-4D97-AF65-F5344CB8AC3E}">
        <p14:creationId xmlns:p14="http://schemas.microsoft.com/office/powerpoint/2010/main" val="353826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i="1" dirty="0" smtClean="0"/>
              <a:t>“Slanderously Reported to Say”</a:t>
            </a:r>
            <a:endParaRPr lang="en-US" sz="3000" i="1"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30"/>
            </a:pPr>
            <a:r>
              <a:rPr lang="en-US" sz="2400" b="0" i="1" dirty="0" smtClean="0"/>
              <a:t>“And </a:t>
            </a:r>
            <a:r>
              <a:rPr lang="en-US" sz="2400" b="0" i="1" dirty="0"/>
              <a:t>why not say, ‘Let us do evil that good may come’? – as we are slanderously reported and as some affirm that we say. Their condemnation is just”</a:t>
            </a:r>
            <a:r>
              <a:rPr lang="en-US" sz="2400" b="0" dirty="0"/>
              <a:t> (</a:t>
            </a:r>
            <a:r>
              <a:rPr lang="en-US" sz="2400" dirty="0">
                <a:solidFill>
                  <a:schemeClr val="tx2"/>
                </a:solidFill>
              </a:rPr>
              <a:t>Romans 3:8</a:t>
            </a:r>
            <a:r>
              <a:rPr lang="en-US" sz="2400" b="0" dirty="0"/>
              <a:t>).</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Straw Man!</a:t>
            </a:r>
          </a:p>
          <a:p>
            <a:pPr marL="457200" indent="-457200">
              <a:spcBef>
                <a:spcPts val="300"/>
              </a:spcBef>
              <a:spcAft>
                <a:spcPts val="300"/>
              </a:spcAft>
              <a:buFont typeface="Arial" pitchFamily="34" charset="0"/>
              <a:buChar char="•"/>
            </a:pPr>
            <a:r>
              <a:rPr lang="en-US" sz="2300" b="0" dirty="0" smtClean="0"/>
              <a:t>Paul did not preach, </a:t>
            </a:r>
            <a:r>
              <a:rPr lang="en-US" sz="2300" b="0" i="1" dirty="0" smtClean="0"/>
              <a:t>‘Let us do evil that good may come’</a:t>
            </a:r>
            <a:r>
              <a:rPr lang="en-US" sz="2300" b="0" dirty="0" smtClean="0"/>
              <a:t>.</a:t>
            </a:r>
          </a:p>
          <a:p>
            <a:pPr marL="457200" indent="-457200">
              <a:spcBef>
                <a:spcPts val="300"/>
              </a:spcBef>
              <a:spcAft>
                <a:spcPts val="300"/>
              </a:spcAft>
              <a:buFont typeface="Arial" pitchFamily="34" charset="0"/>
              <a:buChar char="•"/>
            </a:pPr>
            <a:r>
              <a:rPr lang="en-US" sz="2300" b="0" dirty="0" smtClean="0"/>
              <a:t>This was misrepresentation (</a:t>
            </a:r>
            <a:r>
              <a:rPr lang="en-US" sz="2300" b="0" i="1" dirty="0" smtClean="0"/>
              <a:t>“slander”</a:t>
            </a:r>
            <a:r>
              <a:rPr lang="en-US" sz="2300" b="0" dirty="0" smtClean="0"/>
              <a:t>).</a:t>
            </a:r>
          </a:p>
          <a:p>
            <a:pPr marL="457200" indent="-457200">
              <a:spcBef>
                <a:spcPts val="300"/>
              </a:spcBef>
              <a:spcAft>
                <a:spcPts val="300"/>
              </a:spcAft>
              <a:buFont typeface="Arial" pitchFamily="34" charset="0"/>
              <a:buChar char="•"/>
            </a:pPr>
            <a:r>
              <a:rPr lang="en-US" sz="2300" b="0" dirty="0" smtClean="0"/>
              <a:t>But, the </a:t>
            </a:r>
            <a:r>
              <a:rPr lang="en-US" sz="2300" b="0" i="1" dirty="0" smtClean="0"/>
              <a:t>“condemnation”</a:t>
            </a:r>
            <a:r>
              <a:rPr lang="en-US" sz="2300" b="0" dirty="0" smtClean="0"/>
              <a:t> of that statement was </a:t>
            </a:r>
            <a:r>
              <a:rPr lang="en-US" sz="2300" b="0" i="1" dirty="0" smtClean="0"/>
              <a:t>“just”</a:t>
            </a:r>
            <a:r>
              <a:rPr lang="en-US" sz="2300" b="0" dirty="0" smtClean="0"/>
              <a:t>.</a:t>
            </a:r>
            <a:br>
              <a:rPr lang="en-US" sz="2300" b="0" dirty="0" smtClean="0"/>
            </a:br>
            <a:endParaRPr lang="en-US" sz="2300" b="0" dirty="0" smtClean="0"/>
          </a:p>
          <a:p>
            <a:pPr marL="457200" indent="-457200">
              <a:spcBef>
                <a:spcPts val="300"/>
              </a:spcBef>
              <a:spcAft>
                <a:spcPts val="300"/>
              </a:spcAft>
              <a:buFont typeface="Arial" pitchFamily="34" charset="0"/>
              <a:buChar char="•"/>
            </a:pPr>
            <a:r>
              <a:rPr lang="en-US" sz="2300" b="0" dirty="0" smtClean="0"/>
              <a:t>Can occur deliberately or accidentally. …</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Tree>
    <p:extLst>
      <p:ext uri="{BB962C8B-B14F-4D97-AF65-F5344CB8AC3E}">
        <p14:creationId xmlns:p14="http://schemas.microsoft.com/office/powerpoint/2010/main" val="370569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Because Scientists are never wrong …</a:t>
            </a:r>
            <a:endParaRPr lang="en-US" sz="26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31"/>
            </a:pPr>
            <a:r>
              <a:rPr lang="en-US" sz="2400" b="0" dirty="0"/>
              <a:t>“No </a:t>
            </a:r>
            <a:r>
              <a:rPr lang="en-US" sz="2400" i="1" dirty="0"/>
              <a:t>real</a:t>
            </a:r>
            <a:r>
              <a:rPr lang="en-US" sz="2400" b="0" dirty="0"/>
              <a:t> scientist believes in God!”</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Appeal to Authority </a:t>
            </a:r>
            <a:r>
              <a:rPr lang="en-US" sz="2300" b="0" dirty="0" smtClean="0"/>
              <a:t>– Who made scientists the “priests”?</a:t>
            </a:r>
          </a:p>
          <a:p>
            <a:pPr marL="457200" indent="-457200">
              <a:spcBef>
                <a:spcPts val="300"/>
              </a:spcBef>
              <a:spcAft>
                <a:spcPts val="300"/>
              </a:spcAft>
              <a:buFont typeface="Arial" pitchFamily="34" charset="0"/>
              <a:buChar char="•"/>
            </a:pPr>
            <a:r>
              <a:rPr lang="en-US" sz="2300" i="1" dirty="0" smtClean="0"/>
              <a:t>Ad </a:t>
            </a:r>
            <a:r>
              <a:rPr lang="en-US" sz="2300" i="1" dirty="0" err="1" smtClean="0"/>
              <a:t>populum</a:t>
            </a:r>
            <a:r>
              <a:rPr lang="en-US" sz="2300" i="1" dirty="0" smtClean="0"/>
              <a:t> </a:t>
            </a:r>
            <a:r>
              <a:rPr lang="en-US" sz="2300" b="0" dirty="0" smtClean="0"/>
              <a:t>– There are no scientists who believe in God?</a:t>
            </a:r>
          </a:p>
          <a:p>
            <a:pPr marL="457200" indent="-457200">
              <a:spcBef>
                <a:spcPts val="300"/>
              </a:spcBef>
              <a:spcAft>
                <a:spcPts val="300"/>
              </a:spcAft>
              <a:buFont typeface="Arial" pitchFamily="34" charset="0"/>
              <a:buChar char="•"/>
            </a:pPr>
            <a:r>
              <a:rPr lang="en-US" sz="2300" dirty="0" smtClean="0"/>
              <a:t>Scoffing</a:t>
            </a:r>
            <a:r>
              <a:rPr lang="en-US" sz="2300" b="0" dirty="0" smtClean="0"/>
              <a:t> – Believers can’t practice </a:t>
            </a:r>
            <a:r>
              <a:rPr lang="en-US" sz="2300" i="1" dirty="0" smtClean="0"/>
              <a:t>real</a:t>
            </a:r>
            <a:r>
              <a:rPr lang="en-US" sz="2300" b="0" dirty="0" smtClean="0"/>
              <a:t> science?</a:t>
            </a:r>
          </a:p>
          <a:p>
            <a:pPr marL="457200" indent="-457200">
              <a:spcBef>
                <a:spcPts val="300"/>
              </a:spcBef>
              <a:spcAft>
                <a:spcPts val="300"/>
              </a:spcAft>
              <a:buFont typeface="Arial" pitchFamily="34" charset="0"/>
              <a:buChar char="•"/>
            </a:pPr>
            <a:r>
              <a:rPr lang="en-US" sz="2300" dirty="0" smtClean="0"/>
              <a:t>Circular Reasoning </a:t>
            </a:r>
            <a:r>
              <a:rPr lang="en-US" sz="2300" b="0" dirty="0" smtClean="0"/>
              <a:t>– So, you have defined science so that it denies the possibility of the supernatural as a premise of science?  That’s not science.  That’s naturalism, </a:t>
            </a:r>
            <a:r>
              <a:rPr lang="en-US" sz="2300" b="0" dirty="0" err="1" smtClean="0"/>
              <a:t>physicalism</a:t>
            </a:r>
            <a:r>
              <a:rPr lang="en-US" sz="2300" b="0" dirty="0" smtClean="0"/>
              <a:t> – and, it’s circular reasoning!</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extLst>
      <p:ext uri="{BB962C8B-B14F-4D97-AF65-F5344CB8AC3E}">
        <p14:creationId xmlns:p14="http://schemas.microsoft.com/office/powerpoint/2010/main" val="158158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Beware logical fallacies – use critical thinking!</a:t>
            </a:r>
          </a:p>
          <a:p>
            <a:pPr marL="342900" indent="-342900">
              <a:buFont typeface="Arial" pitchFamily="34" charset="0"/>
              <a:buChar char="•"/>
            </a:pPr>
            <a:r>
              <a:rPr lang="en-US" sz="2400" b="0" dirty="0" smtClean="0"/>
              <a:t>Three families of logical fallacies:</a:t>
            </a:r>
          </a:p>
          <a:p>
            <a:pPr marL="800100" lvl="1" indent="-342900"/>
            <a:r>
              <a:rPr lang="en-US" sz="2400" b="0" dirty="0" smtClean="0"/>
              <a:t>Relevance</a:t>
            </a:r>
          </a:p>
          <a:p>
            <a:pPr marL="800100" lvl="1" indent="-342900"/>
            <a:r>
              <a:rPr lang="en-US" sz="2400" dirty="0" smtClean="0"/>
              <a:t>Presumption</a:t>
            </a:r>
          </a:p>
          <a:p>
            <a:pPr marL="800100" lvl="1" indent="-342900"/>
            <a:r>
              <a:rPr lang="en-US" sz="2400" b="0" dirty="0" smtClean="0"/>
              <a:t>Ambiguity</a:t>
            </a:r>
          </a:p>
          <a:p>
            <a:pPr marL="342900" indent="-342900">
              <a:buFont typeface="Arial" pitchFamily="34" charset="0"/>
              <a:buChar char="•"/>
            </a:pPr>
            <a:r>
              <a:rPr lang="en-US" sz="2400" b="0" dirty="0" smtClean="0"/>
              <a:t>The Bible deals with many logical fallacies.</a:t>
            </a:r>
          </a:p>
          <a:p>
            <a:pPr marL="342900" indent="-342900">
              <a:buFont typeface="Arial" pitchFamily="34" charset="0"/>
              <a:buChar char="•"/>
            </a:pPr>
            <a:r>
              <a:rPr lang="en-US" sz="2400" b="0" dirty="0" smtClean="0"/>
              <a:t>… and so must we!  </a:t>
            </a:r>
            <a:r>
              <a:rPr lang="en-US" sz="2400" b="0" dirty="0" smtClean="0">
                <a:sym typeface="Wingdings" pitchFamily="2" charset="2"/>
              </a:rPr>
              <a:t></a:t>
            </a:r>
            <a:endParaRPr lang="en-US" sz="2400" b="0" dirty="0" smtClean="0"/>
          </a:p>
          <a:p>
            <a:pPr marL="342900" indent="-3429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dirty="0"/>
          </a:p>
        </p:txBody>
      </p:sp>
    </p:spTree>
    <p:extLst>
      <p:ext uri="{BB962C8B-B14F-4D97-AF65-F5344CB8AC3E}">
        <p14:creationId xmlns:p14="http://schemas.microsoft.com/office/powerpoint/2010/main" val="349389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200" b="0" dirty="0" smtClean="0"/>
              <a:t>Adams</a:t>
            </a:r>
            <a:r>
              <a:rPr lang="en-US" sz="2200" b="0" dirty="0"/>
              <a:t>, Wilson, </a:t>
            </a:r>
            <a:r>
              <a:rPr lang="en-US" sz="2200" i="1" dirty="0"/>
              <a:t>Fast Facts About False Teachings</a:t>
            </a:r>
            <a:r>
              <a:rPr lang="en-US" sz="2200" b="0" dirty="0"/>
              <a:t>, Tops Printing, Bryan, Texas, 2010.</a:t>
            </a:r>
          </a:p>
          <a:p>
            <a:pPr marL="342900" indent="-342900">
              <a:spcBef>
                <a:spcPts val="300"/>
              </a:spcBef>
              <a:spcAft>
                <a:spcPts val="300"/>
              </a:spcAft>
              <a:buFont typeface="Arial" pitchFamily="34" charset="0"/>
              <a:buChar char="•"/>
            </a:pPr>
            <a:r>
              <a:rPr lang="en-US" sz="2200" b="0" dirty="0" smtClean="0"/>
              <a:t>Barnett</a:t>
            </a:r>
            <a:r>
              <a:rPr lang="en-US" sz="2200" b="0" dirty="0"/>
              <a:t>, Maurice James, </a:t>
            </a:r>
            <a:r>
              <a:rPr lang="en-US" sz="2200" i="1" dirty="0"/>
              <a:t>By What </a:t>
            </a:r>
            <a:r>
              <a:rPr lang="en-US" sz="2200" i="1" dirty="0" smtClean="0"/>
              <a:t>Authority</a:t>
            </a:r>
            <a:r>
              <a:rPr lang="en-US" sz="2200" b="0" i="1" dirty="0" smtClean="0"/>
              <a:t>, </a:t>
            </a:r>
            <a:r>
              <a:rPr lang="en-US" sz="2200" b="0" i="1" dirty="0"/>
              <a:t>The Scheme of Redemption, </a:t>
            </a:r>
            <a:r>
              <a:rPr lang="en-US" sz="2200" b="0" i="1" dirty="0" err="1"/>
              <a:t>Vol</a:t>
            </a:r>
            <a:r>
              <a:rPr lang="en-US" sz="2200" b="0" i="1" dirty="0"/>
              <a:t>, 3</a:t>
            </a:r>
            <a:r>
              <a:rPr lang="en-US" sz="2200" b="0" dirty="0"/>
              <a:t>, Maurice Barnett, Phoenix, Arizona, 2005.</a:t>
            </a:r>
          </a:p>
          <a:p>
            <a:pPr marL="342900" indent="-342900">
              <a:spcBef>
                <a:spcPts val="300"/>
              </a:spcBef>
              <a:spcAft>
                <a:spcPts val="300"/>
              </a:spcAft>
              <a:buFont typeface="Arial" pitchFamily="34" charset="0"/>
              <a:buChar char="•"/>
            </a:pPr>
            <a:r>
              <a:rPr lang="en-US" sz="2200" b="0" dirty="0" err="1" smtClean="0"/>
              <a:t>Dungan</a:t>
            </a:r>
            <a:r>
              <a:rPr lang="en-US" sz="2200" b="0" dirty="0"/>
              <a:t>, D. R., </a:t>
            </a:r>
            <a:r>
              <a:rPr lang="en-US" sz="2200" i="1" dirty="0"/>
              <a:t>Hermeneutics</a:t>
            </a:r>
            <a:r>
              <a:rPr lang="en-US" sz="2200" b="0" dirty="0"/>
              <a:t>, Gospel Light Publishing </a:t>
            </a:r>
            <a:r>
              <a:rPr lang="en-US" sz="2200" b="0" dirty="0" smtClean="0"/>
              <a:t>Company</a:t>
            </a:r>
            <a:r>
              <a:rPr lang="en-US" sz="2200" b="0" dirty="0"/>
              <a:t>, Delight, Arkansas.</a:t>
            </a:r>
          </a:p>
          <a:p>
            <a:pPr marL="342900" indent="-342900">
              <a:spcBef>
                <a:spcPts val="300"/>
              </a:spcBef>
              <a:spcAft>
                <a:spcPts val="300"/>
              </a:spcAft>
              <a:buFont typeface="Arial" pitchFamily="34" charset="0"/>
              <a:buChar char="•"/>
            </a:pPr>
            <a:r>
              <a:rPr lang="en-US" sz="2200" b="0" dirty="0" err="1" smtClean="0"/>
              <a:t>Harkrider</a:t>
            </a:r>
            <a:r>
              <a:rPr lang="en-US" sz="2200" b="0" dirty="0"/>
              <a:t>, Robert, </a:t>
            </a:r>
            <a:r>
              <a:rPr lang="en-US" sz="2200" i="1" dirty="0"/>
              <a:t>Basic Bible Doctrine</a:t>
            </a:r>
            <a:r>
              <a:rPr lang="en-US" sz="2200" b="0" dirty="0"/>
              <a:t>, Books 1-4, Impressive Image Production, Russellville, Alabama, 1987.</a:t>
            </a:r>
          </a:p>
          <a:p>
            <a:pPr marL="342900" indent="-342900">
              <a:spcBef>
                <a:spcPts val="300"/>
              </a:spcBef>
              <a:spcAft>
                <a:spcPts val="300"/>
              </a:spcAft>
              <a:buFont typeface="Arial" pitchFamily="34" charset="0"/>
              <a:buChar char="•"/>
            </a:pPr>
            <a:r>
              <a:rPr lang="en-US" sz="2200" b="0" dirty="0" smtClean="0"/>
              <a:t>Jenkins</a:t>
            </a:r>
            <a:r>
              <a:rPr lang="en-US" sz="2200" b="0" dirty="0"/>
              <a:t>, Ferrell, </a:t>
            </a:r>
            <a:r>
              <a:rPr lang="en-US" sz="2200" i="1" dirty="0"/>
              <a:t>Introduction to Christian Evidences</a:t>
            </a:r>
            <a:r>
              <a:rPr lang="en-US" sz="2200" b="0" dirty="0"/>
              <a:t>, Guardian of Truth Foundation, Bowling Green, Kentucky, 1989</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extLst>
      <p:ext uri="{BB962C8B-B14F-4D97-AF65-F5344CB8AC3E}">
        <p14:creationId xmlns:p14="http://schemas.microsoft.com/office/powerpoint/2010/main" val="1622062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2303</TotalTime>
  <Words>7775</Words>
  <Application>Microsoft Office PowerPoint</Application>
  <PresentationFormat>On-screen Show (16:9)</PresentationFormat>
  <Paragraphs>615</Paragraphs>
  <Slides>101</Slides>
  <Notes>22</Notes>
  <HiddenSlides>5</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Essential</vt:lpstr>
      <vt:lpstr>“Convicting Those Who Contradict”</vt:lpstr>
      <vt:lpstr>Introduction</vt:lpstr>
      <vt:lpstr>Aside:  Approaching People</vt:lpstr>
      <vt:lpstr>Aside:  Approaching People</vt:lpstr>
      <vt:lpstr>Introduction …</vt:lpstr>
      <vt:lpstr>Introduction …</vt:lpstr>
      <vt:lpstr>Administrivia</vt:lpstr>
      <vt:lpstr>Synopsis – Sections</vt:lpstr>
      <vt:lpstr>Synopsis – Sections</vt:lpstr>
      <vt:lpstr>“Axe Laid to the Root …”</vt:lpstr>
      <vt:lpstr>Introduction to Careful Bible Study</vt:lpstr>
      <vt:lpstr>Overview of the Bible</vt:lpstr>
      <vt:lpstr>Unity of Message</vt:lpstr>
      <vt:lpstr>Major Bible Periods</vt:lpstr>
      <vt:lpstr>Overcoming Barriers to Bible study</vt:lpstr>
      <vt:lpstr>Barrier #1 – Failures IN MOTIVATION</vt:lpstr>
      <vt:lpstr>4. “But, I am already a Christian!”</vt:lpstr>
      <vt:lpstr>4. “But, I am already a Christian!”</vt:lpstr>
      <vt:lpstr>5. “One is as good as another!”</vt:lpstr>
      <vt:lpstr>5. “One is as good as another!”</vt:lpstr>
      <vt:lpstr>6. “I don’t argue about religion!”</vt:lpstr>
      <vt:lpstr>6. “I don’t argue about religion!”</vt:lpstr>
      <vt:lpstr>Tip #1:  Watch speech and tone</vt:lpstr>
      <vt:lpstr>FLAWED Methods of Interpretation</vt:lpstr>
      <vt:lpstr>Barrier #2 – Insufficiency of Scripture</vt:lpstr>
      <vt:lpstr>7. “Words cannot contain infinite God!”</vt:lpstr>
      <vt:lpstr>7. “Words cannot contain infinite God!”</vt:lpstr>
      <vt:lpstr>9. “I Just Don’t Get It!”</vt:lpstr>
      <vt:lpstr>9. “I Just Don’t Get It!”</vt:lpstr>
      <vt:lpstr>8. “That is your interpretation!”</vt:lpstr>
      <vt:lpstr>Tip #2:  Adapt!</vt:lpstr>
      <vt:lpstr>Barrier #3 – Wrong Standard</vt:lpstr>
      <vt:lpstr>“Holy Spirit Helps Interpret”</vt:lpstr>
      <vt:lpstr>Review:</vt:lpstr>
      <vt:lpstr>“I feel this is right!”</vt:lpstr>
      <vt:lpstr>“I feel this is right!”</vt:lpstr>
      <vt:lpstr>“My Parents Could Answer …”</vt:lpstr>
      <vt:lpstr>“My Pastor Could Answer …”</vt:lpstr>
      <vt:lpstr>“All Christians believe this!”</vt:lpstr>
      <vt:lpstr>“All Christians believe this!”</vt:lpstr>
      <vt:lpstr>Required Attitudes and Virtues</vt:lpstr>
      <vt:lpstr>Ultimate Love of Truth</vt:lpstr>
      <vt:lpstr>Ultimate Love of Truth</vt:lpstr>
      <vt:lpstr>God Cannot Lie or Tempt unto Sin</vt:lpstr>
      <vt:lpstr>More on Love of Truth …</vt:lpstr>
      <vt:lpstr>More on Love of Truth …</vt:lpstr>
      <vt:lpstr>More on Love of Truth …</vt:lpstr>
      <vt:lpstr>More on Love of Truth …</vt:lpstr>
      <vt:lpstr>Exegesis vs. Eisegesis</vt:lpstr>
      <vt:lpstr>Barrier #4 – EMOTIONAL ESCAPES</vt:lpstr>
      <vt:lpstr>14. “As long as you are doing your best”</vt:lpstr>
      <vt:lpstr>14. “As long as you are doing your best”</vt:lpstr>
      <vt:lpstr>15. “As long as IT’s To God’s Glory …”</vt:lpstr>
      <vt:lpstr>16. “You’re Only ONEs going to Heaven?”</vt:lpstr>
      <vt:lpstr>17. “But, Jesus Told Us Not To Judge!”</vt:lpstr>
      <vt:lpstr>Conclusion</vt:lpstr>
      <vt:lpstr>Tip #4:  Do Your Homework!</vt:lpstr>
      <vt:lpstr>Reasonable interpretation of Scripture</vt:lpstr>
      <vt:lpstr>Reasonable interpretation of ANYTHING</vt:lpstr>
      <vt:lpstr>Common Sense Observations</vt:lpstr>
      <vt:lpstr>Putting Everything Together?</vt:lpstr>
      <vt:lpstr>Common Sense Observations</vt:lpstr>
      <vt:lpstr>Bible Examples in Careful Reasoning</vt:lpstr>
      <vt:lpstr>“Are you not of more value?”</vt:lpstr>
      <vt:lpstr>“Are you not of more value?”</vt:lpstr>
      <vt:lpstr>“Seek And You Will Find”</vt:lpstr>
      <vt:lpstr>“Seek And You Will Find”</vt:lpstr>
      <vt:lpstr>“Seek And You Will Find”</vt:lpstr>
      <vt:lpstr>Pray for Physical Needs?</vt:lpstr>
      <vt:lpstr>Greatest, Levi Or Melchizedek?</vt:lpstr>
      <vt:lpstr>Greatest, Levi Or Melchizedek?</vt:lpstr>
      <vt:lpstr>“Moses Showed at the Bush”</vt:lpstr>
      <vt:lpstr>God Expects Us To Use Our Brains!  </vt:lpstr>
      <vt:lpstr>Interpreting Figurative Language</vt:lpstr>
      <vt:lpstr>Recognizing Figurative Language</vt:lpstr>
      <vt:lpstr>Types of Figurative Language</vt:lpstr>
      <vt:lpstr>Types of Figurative Language</vt:lpstr>
      <vt:lpstr>Bible Examples of Figurative Language</vt:lpstr>
      <vt:lpstr>“A Great, Fiery Red Dragon”</vt:lpstr>
      <vt:lpstr>“Then He Took THE Cup”</vt:lpstr>
      <vt:lpstr>“Then He Took THE Cup”</vt:lpstr>
      <vt:lpstr>“Then He Took THE Cup”</vt:lpstr>
      <vt:lpstr>“Then He Took THE Cup”</vt:lpstr>
      <vt:lpstr>Born Wicked and Depraved?</vt:lpstr>
      <vt:lpstr>“The Trees Said to the Bramble”</vt:lpstr>
      <vt:lpstr>Just Figurative Language?</vt:lpstr>
      <vt:lpstr>Conclusion</vt:lpstr>
      <vt:lpstr>What Are They?</vt:lpstr>
      <vt:lpstr>Logical Fallacies</vt:lpstr>
      <vt:lpstr>Demonstrated In the Bible</vt:lpstr>
      <vt:lpstr>Demonstrated In the Bible</vt:lpstr>
      <vt:lpstr>Barrier #5 – Identifying Logical Fallacies</vt:lpstr>
      <vt:lpstr>Justifiable Fear or Paranoia?</vt:lpstr>
      <vt:lpstr>To the Man</vt:lpstr>
      <vt:lpstr>Because Preachers Are Never Wrong …</vt:lpstr>
      <vt:lpstr>“Slanderously Reported to Say”</vt:lpstr>
      <vt:lpstr>Because Scientists are never wrong …</vt:lpstr>
      <vt:lpstr>Conclusion</vt:lpstr>
      <vt:lpstr>References</vt:lpstr>
      <vt:lpstr>Tip #5:  Speak to each person.</vt:lpstr>
      <vt:lpstr>Leftovers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tbowen</dc:creator>
  <cp:lastModifiedBy>C. Trevor Bowen</cp:lastModifiedBy>
  <cp:revision>150</cp:revision>
  <dcterms:created xsi:type="dcterms:W3CDTF">2006-08-16T00:00:00Z</dcterms:created>
  <dcterms:modified xsi:type="dcterms:W3CDTF">2013-03-14T03:34:11Z</dcterms:modified>
</cp:coreProperties>
</file>